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45" r:id="rId2"/>
    <p:sldId id="421" r:id="rId3"/>
    <p:sldId id="395" r:id="rId4"/>
    <p:sldId id="429" r:id="rId5"/>
    <p:sldId id="431" r:id="rId6"/>
    <p:sldId id="432" r:id="rId7"/>
    <p:sldId id="433" r:id="rId8"/>
    <p:sldId id="436" r:id="rId9"/>
    <p:sldId id="445" r:id="rId10"/>
    <p:sldId id="463" r:id="rId11"/>
    <p:sldId id="435" r:id="rId12"/>
    <p:sldId id="441" r:id="rId13"/>
    <p:sldId id="461" r:id="rId14"/>
    <p:sldId id="422" r:id="rId15"/>
    <p:sldId id="462" r:id="rId16"/>
    <p:sldId id="460" r:id="rId17"/>
    <p:sldId id="459" r:id="rId18"/>
    <p:sldId id="438" r:id="rId19"/>
    <p:sldId id="444" r:id="rId20"/>
    <p:sldId id="446" r:id="rId21"/>
    <p:sldId id="451" r:id="rId22"/>
    <p:sldId id="458" r:id="rId23"/>
    <p:sldId id="448" r:id="rId24"/>
    <p:sldId id="452" r:id="rId25"/>
    <p:sldId id="453" r:id="rId26"/>
    <p:sldId id="450" r:id="rId27"/>
    <p:sldId id="454" r:id="rId28"/>
    <p:sldId id="457" r:id="rId29"/>
    <p:sldId id="456" r:id="rId30"/>
    <p:sldId id="449" r:id="rId31"/>
  </p:sldIdLst>
  <p:sldSz cx="9144000" cy="6858000" type="screen4x3"/>
  <p:notesSz cx="6797675" cy="9926638"/>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A36"/>
    <a:srgbClr val="009900"/>
    <a:srgbClr val="CC0000"/>
    <a:srgbClr val="3CCE08"/>
    <a:srgbClr val="C0C0C0"/>
    <a:srgbClr val="FF3300"/>
    <a:srgbClr val="0099FF"/>
    <a:srgbClr val="CCF5B7"/>
    <a:srgbClr val="EAEAEA"/>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3" autoAdjust="0"/>
    <p:restoredTop sz="84144" autoAdjust="0"/>
  </p:normalViewPr>
  <p:slideViewPr>
    <p:cSldViewPr>
      <p:cViewPr varScale="1">
        <p:scale>
          <a:sx n="86" d="100"/>
          <a:sy n="86" d="100"/>
        </p:scale>
        <p:origin x="-241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7E7C926B-E314-4F47-898E-D5C756CA3962}" type="datetimeFigureOut">
              <a:rPr lang="pt-BR" smtClean="0"/>
              <a:t>28/09/14</a:t>
            </a:fld>
            <a:endParaRPr lang="pt-BR"/>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pt-BR"/>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4CDF4727-91E6-4D24-A062-CD8CAB4FAFA2}" type="slidenum">
              <a:rPr lang="pt-BR" smtClean="0"/>
              <a:t>‹#›</a:t>
            </a:fld>
            <a:endParaRPr lang="pt-BR"/>
          </a:p>
        </p:txBody>
      </p:sp>
    </p:spTree>
    <p:extLst>
      <p:ext uri="{BB962C8B-B14F-4D97-AF65-F5344CB8AC3E}">
        <p14:creationId xmlns:p14="http://schemas.microsoft.com/office/powerpoint/2010/main" val="16364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84591" tIns="42296" rIns="84591" bIns="42296" numCol="1" anchor="t" anchorCtr="0" compatLnSpc="1">
            <a:prstTxWarp prst="textNoShape">
              <a:avLst/>
            </a:prstTxWarp>
          </a:bodyPr>
          <a:lstStyle>
            <a:lvl1pPr defTabSz="846138">
              <a:defRPr sz="1100"/>
            </a:lvl1pPr>
          </a:lstStyle>
          <a:p>
            <a:endParaRPr lang="en-US"/>
          </a:p>
        </p:txBody>
      </p:sp>
      <p:sp>
        <p:nvSpPr>
          <p:cNvPr id="296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84591" tIns="42296" rIns="84591" bIns="42296" numCol="1" anchor="t" anchorCtr="0" compatLnSpc="1">
            <a:prstTxWarp prst="textNoShape">
              <a:avLst/>
            </a:prstTxWarp>
          </a:bodyPr>
          <a:lstStyle>
            <a:lvl1pPr algn="r" defTabSz="846138">
              <a:defRPr sz="1100"/>
            </a:lvl1pPr>
          </a:lstStyle>
          <a:p>
            <a:endParaRPr lang="en-US"/>
          </a:p>
        </p:txBody>
      </p:sp>
      <p:sp>
        <p:nvSpPr>
          <p:cNvPr id="2970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p:spPr>
      </p:sp>
      <p:sp>
        <p:nvSpPr>
          <p:cNvPr id="297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84591" tIns="42296" rIns="84591" bIns="4229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97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84591" tIns="42296" rIns="84591" bIns="42296" numCol="1" anchor="b" anchorCtr="0" compatLnSpc="1">
            <a:prstTxWarp prst="textNoShape">
              <a:avLst/>
            </a:prstTxWarp>
          </a:bodyPr>
          <a:lstStyle>
            <a:lvl1pPr defTabSz="846138">
              <a:defRPr sz="1100"/>
            </a:lvl1pPr>
          </a:lstStyle>
          <a:p>
            <a:endParaRPr lang="en-US"/>
          </a:p>
        </p:txBody>
      </p:sp>
      <p:sp>
        <p:nvSpPr>
          <p:cNvPr id="297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84591" tIns="42296" rIns="84591" bIns="42296" numCol="1" anchor="b" anchorCtr="0" compatLnSpc="1">
            <a:prstTxWarp prst="textNoShape">
              <a:avLst/>
            </a:prstTxWarp>
          </a:bodyPr>
          <a:lstStyle>
            <a:lvl1pPr algn="r" defTabSz="846138">
              <a:defRPr sz="1100"/>
            </a:lvl1pPr>
          </a:lstStyle>
          <a:p>
            <a:fld id="{D87D556B-1D28-4427-8AC5-36EDB92A853D}" type="slidenum">
              <a:rPr lang="en-US"/>
              <a:pPr/>
              <a:t>‹#›</a:t>
            </a:fld>
            <a:endParaRPr lang="en-US"/>
          </a:p>
        </p:txBody>
      </p:sp>
    </p:spTree>
    <p:extLst>
      <p:ext uri="{BB962C8B-B14F-4D97-AF65-F5344CB8AC3E}">
        <p14:creationId xmlns:p14="http://schemas.microsoft.com/office/powerpoint/2010/main" val="125060176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22FDBC-3149-439A-A2FF-B63F9A2B8E5C}" type="slidenum">
              <a:rPr lang="en-US"/>
              <a:pPr/>
              <a:t>1</a:t>
            </a:fld>
            <a:endParaRPr lang="en-US" dirty="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pPr marL="0" indent="0">
              <a:buFontTx/>
              <a:buNone/>
            </a:pPr>
            <a:r>
              <a:rPr lang="pt-BR" dirty="0" smtClean="0"/>
              <a:t>Distribuição e Disposição de Recursos</a:t>
            </a:r>
            <a:endParaRPr lang="pt-BR" dirty="0"/>
          </a:p>
        </p:txBody>
      </p:sp>
    </p:spTree>
    <p:extLst>
      <p:ext uri="{BB962C8B-B14F-4D97-AF65-F5344CB8AC3E}">
        <p14:creationId xmlns:p14="http://schemas.microsoft.com/office/powerpoint/2010/main" val="3414498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t-BR" sz="1200" b="1" baseline="0" dirty="0" smtClean="0">
                <a:solidFill>
                  <a:srgbClr val="FF0000"/>
                </a:solidFill>
              </a:rPr>
              <a:t>ROGÉRIO (ou eu, veja como prefere!)</a:t>
            </a:r>
            <a:endParaRPr lang="pt-BR" baseline="0" dirty="0" smtClean="0"/>
          </a:p>
          <a:p>
            <a:pPr marL="228600" indent="-228600">
              <a:buAutoNum type="arabicPeriod"/>
            </a:pPr>
            <a:r>
              <a:rPr lang="pt-BR" baseline="0" dirty="0" err="1" smtClean="0"/>
              <a:t>from</a:t>
            </a:r>
            <a:r>
              <a:rPr lang="pt-BR" baseline="0" dirty="0" smtClean="0"/>
              <a:t> </a:t>
            </a:r>
            <a:r>
              <a:rPr lang="pt-BR" baseline="0" dirty="0" err="1" smtClean="0"/>
              <a:t>collectivity</a:t>
            </a:r>
            <a:endParaRPr lang="pt-BR" baseline="0" dirty="0" smtClean="0"/>
          </a:p>
          <a:p>
            <a:pPr marL="228600" marR="0" indent="-228600" algn="l" defTabSz="914400" rtl="0" eaLnBrk="1" fontAlgn="base" latinLnBrk="0" hangingPunct="1">
              <a:lnSpc>
                <a:spcPct val="100000"/>
              </a:lnSpc>
              <a:spcBef>
                <a:spcPct val="30000"/>
              </a:spcBef>
              <a:spcAft>
                <a:spcPct val="0"/>
              </a:spcAft>
              <a:buClrTx/>
              <a:buSzTx/>
              <a:buFontTx/>
              <a:buAutoNum type="arabicPeriod"/>
              <a:tabLst/>
              <a:defRPr/>
            </a:pPr>
            <a:r>
              <a:rPr lang="pt-BR" baseline="0" dirty="0" err="1" smtClean="0"/>
              <a:t>from</a:t>
            </a:r>
            <a:r>
              <a:rPr lang="pt-BR" baseline="0" dirty="0" smtClean="0"/>
              <a:t> </a:t>
            </a:r>
            <a:r>
              <a:rPr lang="pt-BR" baseline="0" dirty="0" err="1" smtClean="0"/>
              <a:t>collectivity</a:t>
            </a:r>
            <a:endParaRPr lang="pt-BR" baseline="0" dirty="0" smtClean="0"/>
          </a:p>
          <a:p>
            <a:pPr marL="228600" marR="0" indent="-228600" algn="l" defTabSz="914400" rtl="0" eaLnBrk="1" fontAlgn="base" latinLnBrk="0" hangingPunct="1">
              <a:lnSpc>
                <a:spcPct val="100000"/>
              </a:lnSpc>
              <a:spcBef>
                <a:spcPct val="30000"/>
              </a:spcBef>
              <a:spcAft>
                <a:spcPct val="0"/>
              </a:spcAft>
              <a:buClrTx/>
              <a:buSzTx/>
              <a:buFontTx/>
              <a:buAutoNum type="arabicPeriod"/>
              <a:tabLst/>
              <a:defRPr/>
            </a:pPr>
            <a:endParaRPr lang="pt-BR" baseline="0" dirty="0" smtClean="0"/>
          </a:p>
          <a:p>
            <a:pPr marL="228600" indent="-228600">
              <a:buAutoNum type="arabicPeriod"/>
            </a:pPr>
            <a:endParaRPr lang="pt-BR" baseline="0" dirty="0" smtClean="0"/>
          </a:p>
          <a:p>
            <a:pPr marL="0" indent="0">
              <a:buNone/>
            </a:pPr>
            <a:r>
              <a:rPr lang="pt-BR" sz="1200" b="1" baseline="0" dirty="0" smtClean="0">
                <a:solidFill>
                  <a:srgbClr val="FF0000"/>
                </a:solidFill>
              </a:rPr>
              <a:t>Eu falo o quadro cinza. Coringa... Se houver interesse eu falo, se não, deixo passar.</a:t>
            </a:r>
          </a:p>
          <a:p>
            <a:pPr marL="228600" indent="-228600">
              <a:buAutoNum type="arabicPeriod"/>
            </a:pPr>
            <a:endParaRPr lang="pt-BR"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11</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ICIEA approach</a:t>
            </a:r>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12</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ICIEA approach</a:t>
            </a:r>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13</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ICIEA approach</a:t>
            </a:r>
          </a:p>
          <a:p>
            <a:pPr marL="228600" indent="-228600">
              <a:buAutoNum type="arabicPeriod"/>
            </a:pPr>
            <a:r>
              <a:rPr lang="en-US" baseline="0" dirty="0" smtClean="0"/>
              <a:t>Short scope</a:t>
            </a:r>
          </a:p>
        </p:txBody>
      </p:sp>
      <p:sp>
        <p:nvSpPr>
          <p:cNvPr id="4" name="Slide Number Placeholder 3"/>
          <p:cNvSpPr>
            <a:spLocks noGrp="1"/>
          </p:cNvSpPr>
          <p:nvPr>
            <p:ph type="sldNum" sz="quarter" idx="10"/>
          </p:nvPr>
        </p:nvSpPr>
        <p:spPr/>
        <p:txBody>
          <a:bodyPr/>
          <a:lstStyle/>
          <a:p>
            <a:fld id="{D87D556B-1D28-4427-8AC5-36EDB92A853D}" type="slidenum">
              <a:rPr lang="en-US" smtClean="0"/>
              <a:pPr/>
              <a:t>14</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Besides that, Luis asked me to </a:t>
            </a:r>
          </a:p>
          <a:p>
            <a:pPr marL="228600" indent="-228600">
              <a:buAutoNum type="arabicParenR"/>
            </a:pPr>
            <a:r>
              <a:rPr lang="en-US" baseline="0" dirty="0" smtClean="0"/>
              <a:t>improve the functions </a:t>
            </a:r>
          </a:p>
          <a:p>
            <a:pPr marL="228600" indent="-228600">
              <a:buAutoNum type="arabicParenR"/>
            </a:pPr>
            <a:r>
              <a:rPr lang="en-US" baseline="0" dirty="0" smtClean="0"/>
              <a:t>Improve the constraints.</a:t>
            </a:r>
          </a:p>
          <a:p>
            <a:pPr marL="228600" indent="-228600">
              <a:buAutoNum type="arabicParenR"/>
            </a:pPr>
            <a:endParaRPr lang="en-US" baseline="0" dirty="0" smtClean="0"/>
          </a:p>
          <a:p>
            <a:pPr marL="0" indent="0">
              <a:buNone/>
            </a:pPr>
            <a:r>
              <a:rPr lang="en-US" baseline="0" dirty="0" smtClean="0"/>
              <a:t>I will work on the convergence and diversity of sum(optimal-200)</a:t>
            </a:r>
          </a:p>
        </p:txBody>
      </p:sp>
      <p:sp>
        <p:nvSpPr>
          <p:cNvPr id="4" name="Slide Number Placeholder 3"/>
          <p:cNvSpPr>
            <a:spLocks noGrp="1"/>
          </p:cNvSpPr>
          <p:nvPr>
            <p:ph type="sldNum" sz="quarter" idx="10"/>
          </p:nvPr>
        </p:nvSpPr>
        <p:spPr/>
        <p:txBody>
          <a:bodyPr/>
          <a:lstStyle/>
          <a:p>
            <a:fld id="{D87D556B-1D28-4427-8AC5-36EDB92A853D}" type="slidenum">
              <a:rPr lang="en-US" smtClean="0"/>
              <a:pPr/>
              <a:t>15</a:t>
            </a:fld>
            <a:endParaRPr lang="en-US"/>
          </a:p>
        </p:txBody>
      </p:sp>
    </p:spTree>
    <p:extLst>
      <p:ext uri="{BB962C8B-B14F-4D97-AF65-F5344CB8AC3E}">
        <p14:creationId xmlns:p14="http://schemas.microsoft.com/office/powerpoint/2010/main" val="4273460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16</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17</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18</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err="1" smtClean="0"/>
              <a:t>Coringa</a:t>
            </a:r>
            <a:r>
              <a:rPr lang="en-US" baseline="0" dirty="0" smtClean="0"/>
              <a:t>…. Se </a:t>
            </a:r>
            <a:r>
              <a:rPr lang="en-US" baseline="0" dirty="0" err="1" smtClean="0"/>
              <a:t>tiver</a:t>
            </a:r>
            <a:r>
              <a:rPr lang="en-US" baseline="0" dirty="0" smtClean="0"/>
              <a:t> tempo </a:t>
            </a:r>
            <a:r>
              <a:rPr lang="en-US" baseline="0" dirty="0" err="1" smtClean="0"/>
              <a:t>eu</a:t>
            </a:r>
            <a:r>
              <a:rPr lang="en-US" baseline="0" dirty="0" smtClean="0"/>
              <a:t> </a:t>
            </a:r>
            <a:r>
              <a:rPr lang="en-US" baseline="0" dirty="0" err="1" smtClean="0"/>
              <a:t>falo</a:t>
            </a:r>
            <a:r>
              <a:rPr lang="en-US" baseline="0" dirty="0" smtClean="0"/>
              <a:t>.</a:t>
            </a:r>
          </a:p>
        </p:txBody>
      </p:sp>
      <p:sp>
        <p:nvSpPr>
          <p:cNvPr id="4" name="Slide Number Placeholder 3"/>
          <p:cNvSpPr>
            <a:spLocks noGrp="1"/>
          </p:cNvSpPr>
          <p:nvPr>
            <p:ph type="sldNum" sz="quarter" idx="10"/>
          </p:nvPr>
        </p:nvSpPr>
        <p:spPr/>
        <p:txBody>
          <a:bodyPr/>
          <a:lstStyle/>
          <a:p>
            <a:fld id="{D87D556B-1D28-4427-8AC5-36EDB92A853D}" type="slidenum">
              <a:rPr lang="en-US" smtClean="0"/>
              <a:pPr/>
              <a:t>19</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20</a:t>
            </a:fld>
            <a:endParaRPr lang="en-US"/>
          </a:p>
        </p:txBody>
      </p:sp>
    </p:spTree>
    <p:extLst>
      <p:ext uri="{BB962C8B-B14F-4D97-AF65-F5344CB8AC3E}">
        <p14:creationId xmlns:p14="http://schemas.microsoft.com/office/powerpoint/2010/main" val="3118055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pt-BR" baseline="0" dirty="0" smtClean="0"/>
              <a:t>COIN </a:t>
            </a:r>
            <a:r>
              <a:rPr lang="pt-BR" baseline="0" dirty="0" err="1" smtClean="0"/>
              <a:t>concepts</a:t>
            </a:r>
            <a:r>
              <a:rPr lang="pt-BR" baseline="0" dirty="0" smtClean="0"/>
              <a:t> </a:t>
            </a:r>
            <a:r>
              <a:rPr lang="pt-BR" baseline="0" dirty="0" err="1" smtClean="0"/>
              <a:t>along</a:t>
            </a:r>
            <a:r>
              <a:rPr lang="pt-BR" baseline="0" dirty="0" smtClean="0"/>
              <a:t> </a:t>
            </a:r>
            <a:r>
              <a:rPr lang="pt-BR" baseline="0" dirty="0" err="1" smtClean="0"/>
              <a:t>the</a:t>
            </a:r>
            <a:r>
              <a:rPr lang="pt-BR" baseline="0" dirty="0" smtClean="0"/>
              <a:t> </a:t>
            </a:r>
            <a:r>
              <a:rPr lang="pt-BR" baseline="0" dirty="0" err="1" smtClean="0"/>
              <a:t>text</a:t>
            </a:r>
            <a:r>
              <a:rPr lang="pt-BR"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2</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NSGA main criticisms:</a:t>
            </a:r>
          </a:p>
          <a:p>
            <a:pPr lvl="0"/>
            <a:r>
              <a:rPr lang="en-US" sz="1200" kern="1200" dirty="0" smtClean="0">
                <a:solidFill>
                  <a:schemeClr val="tx1"/>
                </a:solidFill>
                <a:effectLst/>
                <a:latin typeface="Arial" charset="0"/>
                <a:ea typeface="+mn-ea"/>
                <a:cs typeface="+mn-cs"/>
              </a:rPr>
              <a:t>High computational complexity of </a:t>
            </a:r>
            <a:r>
              <a:rPr lang="en-US" sz="1200" kern="1200" dirty="0" err="1" smtClean="0">
                <a:solidFill>
                  <a:schemeClr val="tx1"/>
                </a:solidFill>
                <a:effectLst/>
                <a:latin typeface="Arial" charset="0"/>
                <a:ea typeface="+mn-ea"/>
                <a:cs typeface="+mn-cs"/>
              </a:rPr>
              <a:t>nondominated</a:t>
            </a:r>
            <a:r>
              <a:rPr lang="en-US" sz="1200" kern="1200" dirty="0" smtClean="0">
                <a:solidFill>
                  <a:schemeClr val="tx1"/>
                </a:solidFill>
                <a:effectLst/>
                <a:latin typeface="Arial" charset="0"/>
                <a:ea typeface="+mn-ea"/>
                <a:cs typeface="+mn-cs"/>
              </a:rPr>
              <a:t> sorting</a:t>
            </a:r>
          </a:p>
          <a:p>
            <a:pPr lvl="1"/>
            <a:r>
              <a:rPr lang="en-US" sz="1200" kern="1200" dirty="0" smtClean="0">
                <a:solidFill>
                  <a:schemeClr val="tx1"/>
                </a:solidFill>
                <a:effectLst/>
                <a:latin typeface="Arial" charset="0"/>
                <a:ea typeface="+mn-ea"/>
                <a:cs typeface="+mn-cs"/>
              </a:rPr>
              <a:t>describe a fast </a:t>
            </a:r>
            <a:r>
              <a:rPr lang="en-US" sz="1200" kern="1200" dirty="0" err="1" smtClean="0">
                <a:solidFill>
                  <a:schemeClr val="tx1"/>
                </a:solidFill>
                <a:effectLst/>
                <a:latin typeface="Arial" charset="0"/>
                <a:ea typeface="+mn-ea"/>
                <a:cs typeface="+mn-cs"/>
              </a:rPr>
              <a:t>nondominated</a:t>
            </a:r>
            <a:r>
              <a:rPr lang="en-US" sz="1200" kern="1200" dirty="0" smtClean="0">
                <a:solidFill>
                  <a:schemeClr val="tx1"/>
                </a:solidFill>
                <a:effectLst/>
                <a:latin typeface="Arial" charset="0"/>
                <a:ea typeface="+mn-ea"/>
                <a:cs typeface="+mn-cs"/>
              </a:rPr>
              <a:t> sorting approach which will require N^2 computations instead of N^3</a:t>
            </a:r>
          </a:p>
          <a:p>
            <a:pPr lvl="1"/>
            <a:r>
              <a:rPr lang="en-US" sz="1200" kern="1200" dirty="0" smtClean="0">
                <a:solidFill>
                  <a:schemeClr val="tx1"/>
                </a:solidFill>
                <a:effectLst/>
                <a:latin typeface="Arial" charset="0"/>
                <a:ea typeface="+mn-ea"/>
                <a:cs typeface="+mn-cs"/>
              </a:rPr>
              <a:t>domination count np, the number of solutions which dominate the solution , and 2) </a:t>
            </a:r>
            <a:r>
              <a:rPr lang="en-US" sz="1200" kern="1200" dirty="0" err="1" smtClean="0">
                <a:solidFill>
                  <a:schemeClr val="tx1"/>
                </a:solidFill>
                <a:effectLst/>
                <a:latin typeface="Arial" charset="0"/>
                <a:ea typeface="+mn-ea"/>
                <a:cs typeface="+mn-cs"/>
              </a:rPr>
              <a:t>Sp</a:t>
            </a:r>
            <a:r>
              <a:rPr lang="en-US" sz="1200" kern="1200" dirty="0" smtClean="0">
                <a:solidFill>
                  <a:schemeClr val="tx1"/>
                </a:solidFill>
                <a:effectLst/>
                <a:latin typeface="Arial" charset="0"/>
                <a:ea typeface="+mn-ea"/>
                <a:cs typeface="+mn-cs"/>
              </a:rPr>
              <a:t>, a set of solutions that the solution  dominates.</a:t>
            </a:r>
            <a:endParaRPr lang="en-US" sz="1050" kern="1200" dirty="0" smtClean="0">
              <a:solidFill>
                <a:schemeClr val="tx1"/>
              </a:solidFill>
              <a:effectLst/>
              <a:latin typeface="Arial" charset="0"/>
              <a:ea typeface="+mn-ea"/>
              <a:cs typeface="+mn-cs"/>
            </a:endParaRPr>
          </a:p>
          <a:p>
            <a:pPr lvl="1"/>
            <a:r>
              <a:rPr lang="pt-BR" sz="1200" kern="1200" dirty="0" smtClean="0">
                <a:solidFill>
                  <a:schemeClr val="tx1"/>
                </a:solidFill>
                <a:effectLst/>
                <a:latin typeface="Arial" charset="0"/>
                <a:ea typeface="+mn-ea"/>
                <a:cs typeface="+mn-cs"/>
              </a:rPr>
              <a:t>Ele faz um </a:t>
            </a:r>
            <a:r>
              <a:rPr lang="pt-BR" sz="1200" kern="1200" dirty="0" err="1" smtClean="0">
                <a:solidFill>
                  <a:schemeClr val="tx1"/>
                </a:solidFill>
                <a:effectLst/>
                <a:latin typeface="Arial" charset="0"/>
                <a:ea typeface="+mn-ea"/>
                <a:cs typeface="+mn-cs"/>
              </a:rPr>
              <a:t>rank</a:t>
            </a:r>
            <a:r>
              <a:rPr lang="pt-BR" sz="1200" kern="1200" dirty="0" smtClean="0">
                <a:solidFill>
                  <a:schemeClr val="tx1"/>
                </a:solidFill>
                <a:effectLst/>
                <a:latin typeface="Arial" charset="0"/>
                <a:ea typeface="+mn-ea"/>
                <a:cs typeface="+mn-cs"/>
              </a:rPr>
              <a:t> de frentes de Pareto (em camadas)</a:t>
            </a:r>
            <a:endParaRPr lang="en-US" sz="1050" kern="1200" dirty="0" smtClean="0">
              <a:solidFill>
                <a:schemeClr val="tx1"/>
              </a:solidFill>
              <a:effectLst/>
              <a:latin typeface="Arial" charset="0"/>
              <a:ea typeface="+mn-ea"/>
              <a:cs typeface="+mn-cs"/>
            </a:endParaRPr>
          </a:p>
          <a:p>
            <a:r>
              <a:rPr lang="pt-BR" sz="1200" kern="120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a:p>
            <a:pPr lvl="0"/>
            <a:r>
              <a:rPr lang="en-US" sz="1200" kern="1200" dirty="0" smtClean="0">
                <a:solidFill>
                  <a:schemeClr val="tx1"/>
                </a:solidFill>
                <a:effectLst/>
                <a:latin typeface="Arial" charset="0"/>
                <a:ea typeface="+mn-ea"/>
                <a:cs typeface="+mn-cs"/>
              </a:rPr>
              <a:t>Lack of elitism</a:t>
            </a:r>
          </a:p>
          <a:p>
            <a:r>
              <a:rPr lang="en-US" sz="1200" kern="1200" dirty="0" smtClean="0">
                <a:solidFill>
                  <a:schemeClr val="tx1"/>
                </a:solidFill>
                <a:effectLst/>
                <a:latin typeface="Arial" charset="0"/>
                <a:ea typeface="+mn-ea"/>
                <a:cs typeface="+mn-cs"/>
              </a:rPr>
              <a:t> </a:t>
            </a:r>
          </a:p>
          <a:p>
            <a:pPr lvl="0"/>
            <a:r>
              <a:rPr lang="en-US" sz="1200" kern="1200" dirty="0" smtClean="0">
                <a:solidFill>
                  <a:schemeClr val="tx1"/>
                </a:solidFill>
                <a:effectLst/>
                <a:latin typeface="Arial" charset="0"/>
                <a:ea typeface="+mn-ea"/>
                <a:cs typeface="+mn-cs"/>
              </a:rPr>
              <a:t>Need for specifying the sharing parameter</a:t>
            </a:r>
          </a:p>
          <a:p>
            <a:pPr lvl="1"/>
            <a:r>
              <a:rPr lang="en-US" sz="1200" kern="1200" dirty="0" smtClean="0">
                <a:solidFill>
                  <a:schemeClr val="tx1"/>
                </a:solidFill>
                <a:effectLst/>
                <a:latin typeface="Arial" charset="0"/>
                <a:ea typeface="+mn-ea"/>
                <a:cs typeface="+mn-cs"/>
              </a:rPr>
              <a:t>Crowding </a:t>
            </a:r>
            <a:r>
              <a:rPr lang="en-US" sz="1200" kern="1200" dirty="0" err="1" smtClean="0">
                <a:solidFill>
                  <a:schemeClr val="tx1"/>
                </a:solidFill>
                <a:effectLst/>
                <a:latin typeface="Arial" charset="0"/>
                <a:ea typeface="+mn-ea"/>
                <a:cs typeface="+mn-cs"/>
              </a:rPr>
              <a:t>dist</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 </a:t>
            </a:r>
          </a:p>
          <a:p>
            <a:pPr lvl="1"/>
            <a:r>
              <a:rPr lang="en-US" sz="1200" kern="1200" dirty="0" smtClean="0">
                <a:solidFill>
                  <a:schemeClr val="tx1"/>
                </a:solidFill>
                <a:effectLst/>
                <a:latin typeface="Arial" charset="0"/>
                <a:ea typeface="+mn-ea"/>
                <a:cs typeface="+mn-cs"/>
              </a:rPr>
              <a:t> </a:t>
            </a:r>
          </a:p>
          <a:p>
            <a:r>
              <a:rPr lang="en-US" sz="1200" i="1" kern="1200" dirty="0" smtClean="0">
                <a:solidFill>
                  <a:schemeClr val="tx1"/>
                </a:solidFill>
                <a:effectLst/>
                <a:latin typeface="Arial" charset="0"/>
                <a:ea typeface="+mn-ea"/>
                <a:cs typeface="+mn-cs"/>
              </a:rPr>
              <a:t>	c. Crowded-Comparison Operator: </a:t>
            </a:r>
            <a:r>
              <a:rPr lang="en-US" sz="1200" kern="1200" dirty="0" smtClean="0">
                <a:solidFill>
                  <a:schemeClr val="tx1"/>
                </a:solidFill>
                <a:effectLst/>
                <a:latin typeface="Arial" charset="0"/>
                <a:ea typeface="+mn-ea"/>
                <a:cs typeface="+mn-cs"/>
              </a:rPr>
              <a:t>The crowded-</a:t>
            </a:r>
            <a:r>
              <a:rPr lang="en-US" sz="1200" kern="1200" dirty="0" err="1" smtClean="0">
                <a:solidFill>
                  <a:schemeClr val="tx1"/>
                </a:solidFill>
                <a:effectLst/>
                <a:latin typeface="Arial" charset="0"/>
                <a:ea typeface="+mn-ea"/>
                <a:cs typeface="+mn-cs"/>
              </a:rPr>
              <a:t>compar</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ison</a:t>
            </a:r>
            <a:r>
              <a:rPr lang="en-US" sz="1200" kern="1200" dirty="0" smtClean="0">
                <a:solidFill>
                  <a:schemeClr val="tx1"/>
                </a:solidFill>
                <a:effectLst/>
                <a:latin typeface="Arial" charset="0"/>
                <a:ea typeface="+mn-ea"/>
                <a:cs typeface="+mn-cs"/>
              </a:rPr>
              <a:t> operator (  </a:t>
            </a:r>
            <a:r>
              <a:rPr lang="en-US" sz="1050" kern="120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 guides the selection process at the various stages of the algorithm toward a uniformly spread-out Pareto- optimal front. That is, between two solutions with differing </a:t>
            </a:r>
            <a:r>
              <a:rPr lang="en-US" sz="1200" kern="1200" dirty="0" err="1" smtClean="0">
                <a:solidFill>
                  <a:schemeClr val="tx1"/>
                </a:solidFill>
                <a:effectLst/>
                <a:latin typeface="Arial" charset="0"/>
                <a:ea typeface="+mn-ea"/>
                <a:cs typeface="+mn-cs"/>
              </a:rPr>
              <a:t>nondomination</a:t>
            </a:r>
            <a:r>
              <a:rPr lang="en-US" sz="1200" kern="1200" dirty="0" smtClean="0">
                <a:solidFill>
                  <a:schemeClr val="tx1"/>
                </a:solidFill>
                <a:effectLst/>
                <a:latin typeface="Arial" charset="0"/>
                <a:ea typeface="+mn-ea"/>
                <a:cs typeface="+mn-cs"/>
              </a:rPr>
              <a:t> ranks, we prefer the solution with the lower (better) rank.</a:t>
            </a:r>
            <a:endParaRPr lang="en-US" sz="105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t>
            </a:r>
            <a:endParaRPr lang="en-US" sz="11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NSGA-II</a:t>
            </a:r>
            <a:endParaRPr lang="en-US" sz="11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t>
            </a:r>
            <a:endParaRPr lang="en-US" sz="11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t>
            </a:r>
            <a:endParaRPr lang="en-US" sz="1100" kern="1200" dirty="0" smtClean="0">
              <a:solidFill>
                <a:schemeClr val="tx1"/>
              </a:solidFill>
              <a:effectLst/>
              <a:latin typeface="Arial" charset="0"/>
              <a:ea typeface="+mn-ea"/>
              <a:cs typeface="+mn-cs"/>
            </a:endParaRPr>
          </a:p>
          <a:p>
            <a:r>
              <a:rPr lang="pt-BR" sz="1200" kern="1200" dirty="0" smtClean="0">
                <a:solidFill>
                  <a:schemeClr val="tx1"/>
                </a:solidFill>
                <a:effectLst/>
                <a:latin typeface="Arial" charset="0"/>
                <a:ea typeface="+mn-ea"/>
                <a:cs typeface="+mn-cs"/>
              </a:rPr>
              <a:t>O GRANE LANCE ESTA AQUI .... Na </a:t>
            </a:r>
            <a:r>
              <a:rPr lang="pt-BR" sz="1200" kern="1200" dirty="0" err="1" smtClean="0">
                <a:solidFill>
                  <a:schemeClr val="tx1"/>
                </a:solidFill>
                <a:effectLst/>
                <a:latin typeface="Arial" charset="0"/>
                <a:ea typeface="+mn-ea"/>
                <a:cs typeface="+mn-cs"/>
              </a:rPr>
              <a:t>juncao</a:t>
            </a:r>
            <a:r>
              <a:rPr lang="pt-BR" sz="1200" kern="1200" dirty="0" smtClean="0">
                <a:solidFill>
                  <a:schemeClr val="tx1"/>
                </a:solidFill>
                <a:effectLst/>
                <a:latin typeface="Arial" charset="0"/>
                <a:ea typeface="+mn-ea"/>
                <a:cs typeface="+mn-cs"/>
              </a:rPr>
              <a:t> dos conjuntos....</a:t>
            </a:r>
            <a:endParaRPr lang="en-US" sz="1100" kern="1200" dirty="0" smtClean="0">
              <a:solidFill>
                <a:schemeClr val="tx1"/>
              </a:solidFill>
              <a:effectLst/>
              <a:latin typeface="Arial" charset="0"/>
              <a:ea typeface="+mn-ea"/>
              <a:cs typeface="+mn-cs"/>
            </a:endParaRPr>
          </a:p>
          <a:p>
            <a:r>
              <a:rPr lang="pt-BR" sz="1200" kern="120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a:p>
            <a:r>
              <a:rPr lang="pt-BR" sz="1200" kern="120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a:p>
            <a:r>
              <a:rPr lang="pt-BR" sz="1200" kern="1200" dirty="0" smtClean="0">
                <a:solidFill>
                  <a:schemeClr val="tx1"/>
                </a:solidFill>
                <a:effectLst/>
                <a:latin typeface="Arial" charset="0"/>
                <a:ea typeface="+mn-ea"/>
                <a:cs typeface="+mn-cs"/>
              </a:rPr>
              <a:t/>
            </a:r>
            <a:br>
              <a:rPr lang="pt-BR" sz="1200" kern="1200" dirty="0" smtClean="0">
                <a:solidFill>
                  <a:schemeClr val="tx1"/>
                </a:solidFill>
                <a:effectLst/>
                <a:latin typeface="Arial" charset="0"/>
                <a:ea typeface="+mn-ea"/>
                <a:cs typeface="+mn-cs"/>
              </a:rPr>
            </a:br>
            <a:r>
              <a:rPr lang="pt-BR" sz="1200" kern="1200" dirty="0" smtClean="0">
                <a:solidFill>
                  <a:schemeClr val="tx1"/>
                </a:solidFill>
                <a:effectLst/>
                <a:latin typeface="Arial" charset="0"/>
                <a:ea typeface="+mn-ea"/>
                <a:cs typeface="+mn-cs"/>
              </a:rPr>
              <a:t>R-NSGA-II</a:t>
            </a:r>
            <a:endParaRPr lang="en-US" sz="1200" kern="1200" dirty="0" smtClean="0">
              <a:solidFill>
                <a:schemeClr val="tx1"/>
              </a:solidFill>
              <a:effectLst/>
              <a:latin typeface="Arial" charset="0"/>
              <a:ea typeface="+mn-ea"/>
              <a:cs typeface="+mn-cs"/>
            </a:endParaRPr>
          </a:p>
          <a:p>
            <a:r>
              <a:rPr lang="en-US" sz="1200" b="1" kern="1200" dirty="0" smtClean="0">
                <a:solidFill>
                  <a:schemeClr val="tx1"/>
                </a:solidFill>
                <a:effectLst/>
                <a:latin typeface="Arial" charset="0"/>
                <a:ea typeface="+mn-ea"/>
                <a:cs typeface="+mn-cs"/>
              </a:rPr>
              <a:t>Step 1: </a:t>
            </a:r>
            <a:r>
              <a:rPr lang="en-US" sz="1200" kern="1200" dirty="0" smtClean="0">
                <a:solidFill>
                  <a:schemeClr val="tx1"/>
                </a:solidFill>
                <a:effectLst/>
                <a:latin typeface="Arial" charset="0"/>
                <a:ea typeface="+mn-ea"/>
                <a:cs typeface="+mn-cs"/>
              </a:rPr>
              <a:t>For each reference point, the normalized Euclidean distance of each solution of the front is calculated and the solutions are sorted in ascending order of distance. This way, the solution closest to the reference point is assigned a rank of one.</a:t>
            </a:r>
            <a:endParaRPr lang="en-US" sz="1050" kern="1200" dirty="0" smtClean="0">
              <a:solidFill>
                <a:schemeClr val="tx1"/>
              </a:solidFill>
              <a:effectLst/>
              <a:latin typeface="Arial" charset="0"/>
              <a:ea typeface="+mn-ea"/>
              <a:cs typeface="+mn-cs"/>
            </a:endParaRPr>
          </a:p>
          <a:p>
            <a:r>
              <a:rPr lang="en-US" sz="1200" b="1" kern="1200" dirty="0" smtClean="0">
                <a:solidFill>
                  <a:schemeClr val="tx1"/>
                </a:solidFill>
                <a:effectLst/>
                <a:latin typeface="Arial" charset="0"/>
                <a:ea typeface="+mn-ea"/>
                <a:cs typeface="+mn-cs"/>
              </a:rPr>
              <a:t>Step2: </a:t>
            </a:r>
            <a:r>
              <a:rPr lang="en-US" sz="1200" kern="1200" dirty="0" err="1" smtClean="0">
                <a:solidFill>
                  <a:schemeClr val="tx1"/>
                </a:solidFill>
                <a:effectLst/>
                <a:latin typeface="Arial" charset="0"/>
                <a:ea typeface="+mn-ea"/>
                <a:cs typeface="+mn-cs"/>
              </a:rPr>
              <a:t>Aftersuchcomputationsareperformedforallrefer</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ence</a:t>
            </a:r>
            <a:r>
              <a:rPr lang="en-US" sz="1200" kern="1200" dirty="0" smtClean="0">
                <a:solidFill>
                  <a:schemeClr val="tx1"/>
                </a:solidFill>
                <a:effectLst/>
                <a:latin typeface="Arial" charset="0"/>
                <a:ea typeface="+mn-ea"/>
                <a:cs typeface="+mn-cs"/>
              </a:rPr>
              <a:t> points, the minimum of the assigned ranks is as- signed as the crowding distance to a solution. This way, solutions closest to all reference points are assigned the smallest crowding distance of one. The solutions </a:t>
            </a:r>
            <a:r>
              <a:rPr lang="en-US" sz="1200" kern="1200" dirty="0" err="1" smtClean="0">
                <a:solidFill>
                  <a:schemeClr val="tx1"/>
                </a:solidFill>
                <a:effectLst/>
                <a:latin typeface="Arial" charset="0"/>
                <a:ea typeface="+mn-ea"/>
                <a:cs typeface="+mn-cs"/>
              </a:rPr>
              <a:t>hav</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ing</a:t>
            </a:r>
            <a:r>
              <a:rPr lang="en-US" sz="1200" kern="1200" dirty="0" smtClean="0">
                <a:solidFill>
                  <a:schemeClr val="tx1"/>
                </a:solidFill>
                <a:effectLst/>
                <a:latin typeface="Arial" charset="0"/>
                <a:ea typeface="+mn-ea"/>
                <a:cs typeface="+mn-cs"/>
              </a:rPr>
              <a:t> next-to-smallest Euclidean distance to all reference points are assigned the next-to-smallest crowding dis- </a:t>
            </a:r>
            <a:r>
              <a:rPr lang="en-US" sz="1200" kern="1200" dirty="0" err="1" smtClean="0">
                <a:solidFill>
                  <a:schemeClr val="tx1"/>
                </a:solidFill>
                <a:effectLst/>
                <a:latin typeface="Arial" charset="0"/>
                <a:ea typeface="+mn-ea"/>
                <a:cs typeface="+mn-cs"/>
              </a:rPr>
              <a:t>tance</a:t>
            </a:r>
            <a:r>
              <a:rPr lang="en-US" sz="1200" kern="1200" dirty="0" smtClean="0">
                <a:solidFill>
                  <a:schemeClr val="tx1"/>
                </a:solidFill>
                <a:effectLst/>
                <a:latin typeface="Arial" charset="0"/>
                <a:ea typeface="+mn-ea"/>
                <a:cs typeface="+mn-cs"/>
              </a:rPr>
              <a:t> of two, and so on. Thereafter, solutions with a smaller crowding distance are preferred.</a:t>
            </a:r>
            <a:endParaRPr lang="en-US" sz="1050" kern="1200" dirty="0" smtClean="0">
              <a:solidFill>
                <a:schemeClr val="tx1"/>
              </a:solidFill>
              <a:effectLst/>
              <a:latin typeface="Arial" charset="0"/>
              <a:ea typeface="+mn-ea"/>
              <a:cs typeface="+mn-cs"/>
            </a:endParaRPr>
          </a:p>
          <a:p>
            <a:r>
              <a:rPr lang="en-US" sz="1200" b="1" kern="1200" dirty="0" smtClean="0">
                <a:solidFill>
                  <a:schemeClr val="tx1"/>
                </a:solidFill>
                <a:effectLst/>
                <a:latin typeface="Arial" charset="0"/>
                <a:ea typeface="+mn-ea"/>
                <a:cs typeface="+mn-cs"/>
              </a:rPr>
              <a:t>Step 3: </a:t>
            </a:r>
            <a:r>
              <a:rPr lang="en-US" sz="1200" kern="1200" dirty="0" smtClean="0">
                <a:solidFill>
                  <a:schemeClr val="tx1"/>
                </a:solidFill>
                <a:effectLst/>
                <a:latin typeface="Arial" charset="0"/>
                <a:ea typeface="+mn-ea"/>
                <a:cs typeface="+mn-cs"/>
              </a:rPr>
              <a:t>To control the extent of obtained solutions, all </a:t>
            </a:r>
            <a:r>
              <a:rPr lang="en-US" sz="1200" kern="1200" dirty="0" err="1" smtClean="0">
                <a:solidFill>
                  <a:schemeClr val="tx1"/>
                </a:solidFill>
                <a:effectLst/>
                <a:latin typeface="Arial" charset="0"/>
                <a:ea typeface="+mn-ea"/>
                <a:cs typeface="+mn-cs"/>
              </a:rPr>
              <a:t>solu</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tions</a:t>
            </a:r>
            <a:r>
              <a:rPr lang="en-US" sz="1200" kern="1200" dirty="0" smtClean="0">
                <a:solidFill>
                  <a:schemeClr val="tx1"/>
                </a:solidFill>
                <a:effectLst/>
                <a:latin typeface="Arial" charset="0"/>
                <a:ea typeface="+mn-ea"/>
                <a:cs typeface="+mn-cs"/>
              </a:rPr>
              <a:t> having a sum of normalized difference in </a:t>
            </a:r>
            <a:r>
              <a:rPr lang="en-US" sz="1200" kern="1200" dirty="0" err="1" smtClean="0">
                <a:solidFill>
                  <a:schemeClr val="tx1"/>
                </a:solidFill>
                <a:effectLst/>
                <a:latin typeface="Arial" charset="0"/>
                <a:ea typeface="+mn-ea"/>
                <a:cs typeface="+mn-cs"/>
              </a:rPr>
              <a:t>objec</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tive</a:t>
            </a:r>
            <a:r>
              <a:rPr lang="en-US" sz="1200" kern="1200" dirty="0" smtClean="0">
                <a:solidFill>
                  <a:schemeClr val="tx1"/>
                </a:solidFill>
                <a:effectLst/>
                <a:latin typeface="Arial" charset="0"/>
                <a:ea typeface="+mn-ea"/>
                <a:cs typeface="+mn-cs"/>
              </a:rPr>
              <a:t> values of ε or less between them are grouped. A randomly picked solution from each group is retained and rest all group members are assigned a large crowd- </a:t>
            </a:r>
            <a:r>
              <a:rPr lang="en-US" sz="1200" kern="1200" dirty="0" err="1" smtClean="0">
                <a:solidFill>
                  <a:schemeClr val="tx1"/>
                </a:solidFill>
                <a:effectLst/>
                <a:latin typeface="Arial" charset="0"/>
                <a:ea typeface="+mn-ea"/>
                <a:cs typeface="+mn-cs"/>
              </a:rPr>
              <a:t>ing</a:t>
            </a:r>
            <a:r>
              <a:rPr lang="en-US" sz="1200" kern="1200" dirty="0" smtClean="0">
                <a:solidFill>
                  <a:schemeClr val="tx1"/>
                </a:solidFill>
                <a:effectLst/>
                <a:latin typeface="Arial" charset="0"/>
                <a:ea typeface="+mn-ea"/>
                <a:cs typeface="+mn-cs"/>
              </a:rPr>
              <a:t> distance in order to discourage them to remain in the race.</a:t>
            </a:r>
            <a:endParaRPr lang="en-US" sz="105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87D556B-1D28-4427-8AC5-36EDB92A853D}" type="slidenum">
              <a:rPr lang="en-US" smtClean="0"/>
              <a:pPr/>
              <a:t>21</a:t>
            </a:fld>
            <a:endParaRPr lang="en-US"/>
          </a:p>
        </p:txBody>
      </p:sp>
    </p:spTree>
    <p:extLst>
      <p:ext uri="{BB962C8B-B14F-4D97-AF65-F5344CB8AC3E}">
        <p14:creationId xmlns:p14="http://schemas.microsoft.com/office/powerpoint/2010/main" val="195747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NSGA main criticisms:</a:t>
            </a:r>
          </a:p>
          <a:p>
            <a:pPr lvl="0"/>
            <a:r>
              <a:rPr lang="en-US" sz="1200" kern="1200" dirty="0" smtClean="0">
                <a:solidFill>
                  <a:schemeClr val="tx1"/>
                </a:solidFill>
                <a:effectLst/>
                <a:latin typeface="Arial" charset="0"/>
                <a:ea typeface="+mn-ea"/>
                <a:cs typeface="+mn-cs"/>
              </a:rPr>
              <a:t>High computational complexity of </a:t>
            </a:r>
            <a:r>
              <a:rPr lang="en-US" sz="1200" kern="1200" dirty="0" err="1" smtClean="0">
                <a:solidFill>
                  <a:schemeClr val="tx1"/>
                </a:solidFill>
                <a:effectLst/>
                <a:latin typeface="Arial" charset="0"/>
                <a:ea typeface="+mn-ea"/>
                <a:cs typeface="+mn-cs"/>
              </a:rPr>
              <a:t>nondominated</a:t>
            </a:r>
            <a:r>
              <a:rPr lang="en-US" sz="1200" kern="1200" dirty="0" smtClean="0">
                <a:solidFill>
                  <a:schemeClr val="tx1"/>
                </a:solidFill>
                <a:effectLst/>
                <a:latin typeface="Arial" charset="0"/>
                <a:ea typeface="+mn-ea"/>
                <a:cs typeface="+mn-cs"/>
              </a:rPr>
              <a:t> sorting</a:t>
            </a:r>
          </a:p>
          <a:p>
            <a:pPr lvl="1"/>
            <a:r>
              <a:rPr lang="en-US" sz="1200" kern="1200" dirty="0" smtClean="0">
                <a:solidFill>
                  <a:schemeClr val="tx1"/>
                </a:solidFill>
                <a:effectLst/>
                <a:latin typeface="Arial" charset="0"/>
                <a:ea typeface="+mn-ea"/>
                <a:cs typeface="+mn-cs"/>
              </a:rPr>
              <a:t>describe a fast </a:t>
            </a:r>
            <a:r>
              <a:rPr lang="en-US" sz="1200" kern="1200" dirty="0" err="1" smtClean="0">
                <a:solidFill>
                  <a:schemeClr val="tx1"/>
                </a:solidFill>
                <a:effectLst/>
                <a:latin typeface="Arial" charset="0"/>
                <a:ea typeface="+mn-ea"/>
                <a:cs typeface="+mn-cs"/>
              </a:rPr>
              <a:t>nondominated</a:t>
            </a:r>
            <a:r>
              <a:rPr lang="en-US" sz="1200" kern="1200" dirty="0" smtClean="0">
                <a:solidFill>
                  <a:schemeClr val="tx1"/>
                </a:solidFill>
                <a:effectLst/>
                <a:latin typeface="Arial" charset="0"/>
                <a:ea typeface="+mn-ea"/>
                <a:cs typeface="+mn-cs"/>
              </a:rPr>
              <a:t> sorting approach which will require N^2 computations instead of N^3</a:t>
            </a:r>
          </a:p>
          <a:p>
            <a:pPr lvl="1"/>
            <a:r>
              <a:rPr lang="en-US" sz="1200" kern="1200" dirty="0" smtClean="0">
                <a:solidFill>
                  <a:schemeClr val="tx1"/>
                </a:solidFill>
                <a:effectLst/>
                <a:latin typeface="Arial" charset="0"/>
                <a:ea typeface="+mn-ea"/>
                <a:cs typeface="+mn-cs"/>
              </a:rPr>
              <a:t>domination count np, the number of solutions which dominate the solution , and 2) </a:t>
            </a:r>
            <a:r>
              <a:rPr lang="en-US" sz="1200" kern="1200" dirty="0" err="1" smtClean="0">
                <a:solidFill>
                  <a:schemeClr val="tx1"/>
                </a:solidFill>
                <a:effectLst/>
                <a:latin typeface="Arial" charset="0"/>
                <a:ea typeface="+mn-ea"/>
                <a:cs typeface="+mn-cs"/>
              </a:rPr>
              <a:t>Sp</a:t>
            </a:r>
            <a:r>
              <a:rPr lang="en-US" sz="1200" kern="1200" dirty="0" smtClean="0">
                <a:solidFill>
                  <a:schemeClr val="tx1"/>
                </a:solidFill>
                <a:effectLst/>
                <a:latin typeface="Arial" charset="0"/>
                <a:ea typeface="+mn-ea"/>
                <a:cs typeface="+mn-cs"/>
              </a:rPr>
              <a:t>, a set of solutions that the solution  dominates.</a:t>
            </a:r>
            <a:endParaRPr lang="en-US" sz="1050" kern="1200" dirty="0" smtClean="0">
              <a:solidFill>
                <a:schemeClr val="tx1"/>
              </a:solidFill>
              <a:effectLst/>
              <a:latin typeface="Arial" charset="0"/>
              <a:ea typeface="+mn-ea"/>
              <a:cs typeface="+mn-cs"/>
            </a:endParaRPr>
          </a:p>
          <a:p>
            <a:pPr lvl="1"/>
            <a:r>
              <a:rPr lang="pt-BR" sz="1200" kern="1200" dirty="0" smtClean="0">
                <a:solidFill>
                  <a:schemeClr val="tx1"/>
                </a:solidFill>
                <a:effectLst/>
                <a:latin typeface="Arial" charset="0"/>
                <a:ea typeface="+mn-ea"/>
                <a:cs typeface="+mn-cs"/>
              </a:rPr>
              <a:t>Ele faz um </a:t>
            </a:r>
            <a:r>
              <a:rPr lang="pt-BR" sz="1200" kern="1200" dirty="0" err="1" smtClean="0">
                <a:solidFill>
                  <a:schemeClr val="tx1"/>
                </a:solidFill>
                <a:effectLst/>
                <a:latin typeface="Arial" charset="0"/>
                <a:ea typeface="+mn-ea"/>
                <a:cs typeface="+mn-cs"/>
              </a:rPr>
              <a:t>rank</a:t>
            </a:r>
            <a:r>
              <a:rPr lang="pt-BR" sz="1200" kern="1200" dirty="0" smtClean="0">
                <a:solidFill>
                  <a:schemeClr val="tx1"/>
                </a:solidFill>
                <a:effectLst/>
                <a:latin typeface="Arial" charset="0"/>
                <a:ea typeface="+mn-ea"/>
                <a:cs typeface="+mn-cs"/>
              </a:rPr>
              <a:t> de frentes de Pareto (em camadas)</a:t>
            </a:r>
            <a:endParaRPr lang="en-US" sz="1050" kern="1200" dirty="0" smtClean="0">
              <a:solidFill>
                <a:schemeClr val="tx1"/>
              </a:solidFill>
              <a:effectLst/>
              <a:latin typeface="Arial" charset="0"/>
              <a:ea typeface="+mn-ea"/>
              <a:cs typeface="+mn-cs"/>
            </a:endParaRPr>
          </a:p>
          <a:p>
            <a:r>
              <a:rPr lang="pt-BR" sz="1200" kern="120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a:p>
            <a:pPr lvl="0"/>
            <a:r>
              <a:rPr lang="en-US" sz="1200" kern="1200" dirty="0" smtClean="0">
                <a:solidFill>
                  <a:schemeClr val="tx1"/>
                </a:solidFill>
                <a:effectLst/>
                <a:latin typeface="Arial" charset="0"/>
                <a:ea typeface="+mn-ea"/>
                <a:cs typeface="+mn-cs"/>
              </a:rPr>
              <a:t>Lack of elitism</a:t>
            </a:r>
          </a:p>
          <a:p>
            <a:r>
              <a:rPr lang="en-US" sz="1200" kern="1200" dirty="0" smtClean="0">
                <a:solidFill>
                  <a:schemeClr val="tx1"/>
                </a:solidFill>
                <a:effectLst/>
                <a:latin typeface="Arial" charset="0"/>
                <a:ea typeface="+mn-ea"/>
                <a:cs typeface="+mn-cs"/>
              </a:rPr>
              <a:t> </a:t>
            </a:r>
          </a:p>
          <a:p>
            <a:pPr lvl="0"/>
            <a:r>
              <a:rPr lang="en-US" sz="1200" kern="1200" dirty="0" smtClean="0">
                <a:solidFill>
                  <a:schemeClr val="tx1"/>
                </a:solidFill>
                <a:effectLst/>
                <a:latin typeface="Arial" charset="0"/>
                <a:ea typeface="+mn-ea"/>
                <a:cs typeface="+mn-cs"/>
              </a:rPr>
              <a:t>Need for specifying the sharing parameter</a:t>
            </a:r>
          </a:p>
          <a:p>
            <a:pPr lvl="1"/>
            <a:r>
              <a:rPr lang="en-US" sz="1200" kern="1200" dirty="0" smtClean="0">
                <a:solidFill>
                  <a:schemeClr val="tx1"/>
                </a:solidFill>
                <a:effectLst/>
                <a:latin typeface="Arial" charset="0"/>
                <a:ea typeface="+mn-ea"/>
                <a:cs typeface="+mn-cs"/>
              </a:rPr>
              <a:t>Crowding </a:t>
            </a:r>
            <a:r>
              <a:rPr lang="en-US" sz="1200" kern="1200" dirty="0" err="1" smtClean="0">
                <a:solidFill>
                  <a:schemeClr val="tx1"/>
                </a:solidFill>
                <a:effectLst/>
                <a:latin typeface="Arial" charset="0"/>
                <a:ea typeface="+mn-ea"/>
                <a:cs typeface="+mn-cs"/>
              </a:rPr>
              <a:t>dist</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 </a:t>
            </a:r>
          </a:p>
          <a:p>
            <a:pPr lvl="1"/>
            <a:r>
              <a:rPr lang="en-US" sz="1200" kern="1200" dirty="0" smtClean="0">
                <a:solidFill>
                  <a:schemeClr val="tx1"/>
                </a:solidFill>
                <a:effectLst/>
                <a:latin typeface="Arial" charset="0"/>
                <a:ea typeface="+mn-ea"/>
                <a:cs typeface="+mn-cs"/>
              </a:rPr>
              <a:t> </a:t>
            </a:r>
          </a:p>
          <a:p>
            <a:r>
              <a:rPr lang="en-US" sz="1200" i="1" kern="1200" dirty="0" smtClean="0">
                <a:solidFill>
                  <a:schemeClr val="tx1"/>
                </a:solidFill>
                <a:effectLst/>
                <a:latin typeface="Arial" charset="0"/>
                <a:ea typeface="+mn-ea"/>
                <a:cs typeface="+mn-cs"/>
              </a:rPr>
              <a:t>	c. Crowded-Comparison Operator: </a:t>
            </a:r>
            <a:r>
              <a:rPr lang="en-US" sz="1200" kern="1200" dirty="0" smtClean="0">
                <a:solidFill>
                  <a:schemeClr val="tx1"/>
                </a:solidFill>
                <a:effectLst/>
                <a:latin typeface="Arial" charset="0"/>
                <a:ea typeface="+mn-ea"/>
                <a:cs typeface="+mn-cs"/>
              </a:rPr>
              <a:t>The crowded-</a:t>
            </a:r>
            <a:r>
              <a:rPr lang="en-US" sz="1200" kern="1200" dirty="0" err="1" smtClean="0">
                <a:solidFill>
                  <a:schemeClr val="tx1"/>
                </a:solidFill>
                <a:effectLst/>
                <a:latin typeface="Arial" charset="0"/>
                <a:ea typeface="+mn-ea"/>
                <a:cs typeface="+mn-cs"/>
              </a:rPr>
              <a:t>compar</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ison</a:t>
            </a:r>
            <a:r>
              <a:rPr lang="en-US" sz="1200" kern="1200" dirty="0" smtClean="0">
                <a:solidFill>
                  <a:schemeClr val="tx1"/>
                </a:solidFill>
                <a:effectLst/>
                <a:latin typeface="Arial" charset="0"/>
                <a:ea typeface="+mn-ea"/>
                <a:cs typeface="+mn-cs"/>
              </a:rPr>
              <a:t> operator (  </a:t>
            </a:r>
            <a:r>
              <a:rPr lang="en-US" sz="1050" kern="120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 guides the selection process at the various stages of the algorithm toward a uniformly spread-out Pareto- optimal front. That is, between two solutions with differing </a:t>
            </a:r>
            <a:r>
              <a:rPr lang="en-US" sz="1200" kern="1200" dirty="0" err="1" smtClean="0">
                <a:solidFill>
                  <a:schemeClr val="tx1"/>
                </a:solidFill>
                <a:effectLst/>
                <a:latin typeface="Arial" charset="0"/>
                <a:ea typeface="+mn-ea"/>
                <a:cs typeface="+mn-cs"/>
              </a:rPr>
              <a:t>nondomination</a:t>
            </a:r>
            <a:r>
              <a:rPr lang="en-US" sz="1200" kern="1200" dirty="0" smtClean="0">
                <a:solidFill>
                  <a:schemeClr val="tx1"/>
                </a:solidFill>
                <a:effectLst/>
                <a:latin typeface="Arial" charset="0"/>
                <a:ea typeface="+mn-ea"/>
                <a:cs typeface="+mn-cs"/>
              </a:rPr>
              <a:t> ranks, we prefer the solution with the lower (better) rank.</a:t>
            </a:r>
            <a:endParaRPr lang="en-US" sz="105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t>
            </a:r>
            <a:endParaRPr lang="en-US" sz="11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NSGA-II</a:t>
            </a:r>
            <a:endParaRPr lang="en-US" sz="11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t>
            </a:r>
            <a:endParaRPr lang="en-US" sz="11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t>
            </a:r>
            <a:endParaRPr lang="en-US" sz="1100" kern="1200" dirty="0" smtClean="0">
              <a:solidFill>
                <a:schemeClr val="tx1"/>
              </a:solidFill>
              <a:effectLst/>
              <a:latin typeface="Arial" charset="0"/>
              <a:ea typeface="+mn-ea"/>
              <a:cs typeface="+mn-cs"/>
            </a:endParaRPr>
          </a:p>
          <a:p>
            <a:r>
              <a:rPr lang="pt-BR" sz="1200" kern="1200" dirty="0" smtClean="0">
                <a:solidFill>
                  <a:schemeClr val="tx1"/>
                </a:solidFill>
                <a:effectLst/>
                <a:latin typeface="Arial" charset="0"/>
                <a:ea typeface="+mn-ea"/>
                <a:cs typeface="+mn-cs"/>
              </a:rPr>
              <a:t>O GRANE LANCE ESTA AQUI .... Na </a:t>
            </a:r>
            <a:r>
              <a:rPr lang="pt-BR" sz="1200" kern="1200" dirty="0" err="1" smtClean="0">
                <a:solidFill>
                  <a:schemeClr val="tx1"/>
                </a:solidFill>
                <a:effectLst/>
                <a:latin typeface="Arial" charset="0"/>
                <a:ea typeface="+mn-ea"/>
                <a:cs typeface="+mn-cs"/>
              </a:rPr>
              <a:t>juncao</a:t>
            </a:r>
            <a:r>
              <a:rPr lang="pt-BR" sz="1200" kern="1200" dirty="0" smtClean="0">
                <a:solidFill>
                  <a:schemeClr val="tx1"/>
                </a:solidFill>
                <a:effectLst/>
                <a:latin typeface="Arial" charset="0"/>
                <a:ea typeface="+mn-ea"/>
                <a:cs typeface="+mn-cs"/>
              </a:rPr>
              <a:t> dos conjuntos....</a:t>
            </a:r>
            <a:endParaRPr lang="en-US" sz="1100" kern="1200" dirty="0" smtClean="0">
              <a:solidFill>
                <a:schemeClr val="tx1"/>
              </a:solidFill>
              <a:effectLst/>
              <a:latin typeface="Arial" charset="0"/>
              <a:ea typeface="+mn-ea"/>
              <a:cs typeface="+mn-cs"/>
            </a:endParaRPr>
          </a:p>
          <a:p>
            <a:r>
              <a:rPr lang="pt-BR" sz="1200" kern="120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a:p>
            <a:r>
              <a:rPr lang="pt-BR" sz="1200" kern="120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a:p>
            <a:r>
              <a:rPr lang="pt-BR" sz="1200" kern="1200" dirty="0" smtClean="0">
                <a:solidFill>
                  <a:schemeClr val="tx1"/>
                </a:solidFill>
                <a:effectLst/>
                <a:latin typeface="Arial" charset="0"/>
                <a:ea typeface="+mn-ea"/>
                <a:cs typeface="+mn-cs"/>
              </a:rPr>
              <a:t/>
            </a:r>
            <a:br>
              <a:rPr lang="pt-BR" sz="1200" kern="1200" dirty="0" smtClean="0">
                <a:solidFill>
                  <a:schemeClr val="tx1"/>
                </a:solidFill>
                <a:effectLst/>
                <a:latin typeface="Arial" charset="0"/>
                <a:ea typeface="+mn-ea"/>
                <a:cs typeface="+mn-cs"/>
              </a:rPr>
            </a:br>
            <a:r>
              <a:rPr lang="pt-BR" sz="1200" kern="1200" dirty="0" smtClean="0">
                <a:solidFill>
                  <a:schemeClr val="tx1"/>
                </a:solidFill>
                <a:effectLst/>
                <a:latin typeface="Arial" charset="0"/>
                <a:ea typeface="+mn-ea"/>
                <a:cs typeface="+mn-cs"/>
              </a:rPr>
              <a:t>R-NSGA-II</a:t>
            </a:r>
            <a:endParaRPr lang="en-US" sz="1200" kern="1200" dirty="0" smtClean="0">
              <a:solidFill>
                <a:schemeClr val="tx1"/>
              </a:solidFill>
              <a:effectLst/>
              <a:latin typeface="Arial" charset="0"/>
              <a:ea typeface="+mn-ea"/>
              <a:cs typeface="+mn-cs"/>
            </a:endParaRPr>
          </a:p>
          <a:p>
            <a:r>
              <a:rPr lang="en-US" sz="1200" b="1" kern="1200" dirty="0" smtClean="0">
                <a:solidFill>
                  <a:schemeClr val="tx1"/>
                </a:solidFill>
                <a:effectLst/>
                <a:latin typeface="Arial" charset="0"/>
                <a:ea typeface="+mn-ea"/>
                <a:cs typeface="+mn-cs"/>
              </a:rPr>
              <a:t>Step 1: </a:t>
            </a:r>
            <a:r>
              <a:rPr lang="en-US" sz="1200" kern="1200" dirty="0" smtClean="0">
                <a:solidFill>
                  <a:schemeClr val="tx1"/>
                </a:solidFill>
                <a:effectLst/>
                <a:latin typeface="Arial" charset="0"/>
                <a:ea typeface="+mn-ea"/>
                <a:cs typeface="+mn-cs"/>
              </a:rPr>
              <a:t>For each reference point, the normalized Euclidean distance of each solution of the front is calculated and the solutions are sorted in ascending order of distance. This way, the solution closest to the reference point is assigned a rank of one.</a:t>
            </a:r>
            <a:endParaRPr lang="en-US" sz="1050" kern="1200" dirty="0" smtClean="0">
              <a:solidFill>
                <a:schemeClr val="tx1"/>
              </a:solidFill>
              <a:effectLst/>
              <a:latin typeface="Arial" charset="0"/>
              <a:ea typeface="+mn-ea"/>
              <a:cs typeface="+mn-cs"/>
            </a:endParaRPr>
          </a:p>
          <a:p>
            <a:r>
              <a:rPr lang="en-US" sz="1200" b="1" kern="1200" dirty="0" smtClean="0">
                <a:solidFill>
                  <a:schemeClr val="tx1"/>
                </a:solidFill>
                <a:effectLst/>
                <a:latin typeface="Arial" charset="0"/>
                <a:ea typeface="+mn-ea"/>
                <a:cs typeface="+mn-cs"/>
              </a:rPr>
              <a:t>Step2: </a:t>
            </a:r>
            <a:r>
              <a:rPr lang="en-US" sz="1200" kern="1200" dirty="0" err="1" smtClean="0">
                <a:solidFill>
                  <a:schemeClr val="tx1"/>
                </a:solidFill>
                <a:effectLst/>
                <a:latin typeface="Arial" charset="0"/>
                <a:ea typeface="+mn-ea"/>
                <a:cs typeface="+mn-cs"/>
              </a:rPr>
              <a:t>Aftersuchcomputationsareperformedforallrefer</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ence</a:t>
            </a:r>
            <a:r>
              <a:rPr lang="en-US" sz="1200" kern="1200" dirty="0" smtClean="0">
                <a:solidFill>
                  <a:schemeClr val="tx1"/>
                </a:solidFill>
                <a:effectLst/>
                <a:latin typeface="Arial" charset="0"/>
                <a:ea typeface="+mn-ea"/>
                <a:cs typeface="+mn-cs"/>
              </a:rPr>
              <a:t> points, the minimum of the assigned ranks is as- signed as the crowding distance to a solution. This way, solutions closest to all reference points are assigned the smallest crowding distance of one. The solutions </a:t>
            </a:r>
            <a:r>
              <a:rPr lang="en-US" sz="1200" kern="1200" dirty="0" err="1" smtClean="0">
                <a:solidFill>
                  <a:schemeClr val="tx1"/>
                </a:solidFill>
                <a:effectLst/>
                <a:latin typeface="Arial" charset="0"/>
                <a:ea typeface="+mn-ea"/>
                <a:cs typeface="+mn-cs"/>
              </a:rPr>
              <a:t>hav</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ing</a:t>
            </a:r>
            <a:r>
              <a:rPr lang="en-US" sz="1200" kern="1200" dirty="0" smtClean="0">
                <a:solidFill>
                  <a:schemeClr val="tx1"/>
                </a:solidFill>
                <a:effectLst/>
                <a:latin typeface="Arial" charset="0"/>
                <a:ea typeface="+mn-ea"/>
                <a:cs typeface="+mn-cs"/>
              </a:rPr>
              <a:t> next-to-smallest Euclidean distance to all reference points are assigned the next-to-smallest crowding dis- </a:t>
            </a:r>
            <a:r>
              <a:rPr lang="en-US" sz="1200" kern="1200" dirty="0" err="1" smtClean="0">
                <a:solidFill>
                  <a:schemeClr val="tx1"/>
                </a:solidFill>
                <a:effectLst/>
                <a:latin typeface="Arial" charset="0"/>
                <a:ea typeface="+mn-ea"/>
                <a:cs typeface="+mn-cs"/>
              </a:rPr>
              <a:t>tance</a:t>
            </a:r>
            <a:r>
              <a:rPr lang="en-US" sz="1200" kern="1200" dirty="0" smtClean="0">
                <a:solidFill>
                  <a:schemeClr val="tx1"/>
                </a:solidFill>
                <a:effectLst/>
                <a:latin typeface="Arial" charset="0"/>
                <a:ea typeface="+mn-ea"/>
                <a:cs typeface="+mn-cs"/>
              </a:rPr>
              <a:t> of two, and so on. Thereafter, solutions with a smaller crowding distance are preferred.</a:t>
            </a:r>
            <a:endParaRPr lang="en-US" sz="1050" kern="1200" dirty="0" smtClean="0">
              <a:solidFill>
                <a:schemeClr val="tx1"/>
              </a:solidFill>
              <a:effectLst/>
              <a:latin typeface="Arial" charset="0"/>
              <a:ea typeface="+mn-ea"/>
              <a:cs typeface="+mn-cs"/>
            </a:endParaRPr>
          </a:p>
          <a:p>
            <a:r>
              <a:rPr lang="en-US" sz="1200" b="1" kern="1200" dirty="0" smtClean="0">
                <a:solidFill>
                  <a:schemeClr val="tx1"/>
                </a:solidFill>
                <a:effectLst/>
                <a:latin typeface="Arial" charset="0"/>
                <a:ea typeface="+mn-ea"/>
                <a:cs typeface="+mn-cs"/>
              </a:rPr>
              <a:t>Step 3: </a:t>
            </a:r>
            <a:r>
              <a:rPr lang="en-US" sz="1200" kern="1200" dirty="0" smtClean="0">
                <a:solidFill>
                  <a:schemeClr val="tx1"/>
                </a:solidFill>
                <a:effectLst/>
                <a:latin typeface="Arial" charset="0"/>
                <a:ea typeface="+mn-ea"/>
                <a:cs typeface="+mn-cs"/>
              </a:rPr>
              <a:t>To control the extent of obtained solutions, all </a:t>
            </a:r>
            <a:r>
              <a:rPr lang="en-US" sz="1200" kern="1200" dirty="0" err="1" smtClean="0">
                <a:solidFill>
                  <a:schemeClr val="tx1"/>
                </a:solidFill>
                <a:effectLst/>
                <a:latin typeface="Arial" charset="0"/>
                <a:ea typeface="+mn-ea"/>
                <a:cs typeface="+mn-cs"/>
              </a:rPr>
              <a:t>solu</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tions</a:t>
            </a:r>
            <a:r>
              <a:rPr lang="en-US" sz="1200" kern="1200" dirty="0" smtClean="0">
                <a:solidFill>
                  <a:schemeClr val="tx1"/>
                </a:solidFill>
                <a:effectLst/>
                <a:latin typeface="Arial" charset="0"/>
                <a:ea typeface="+mn-ea"/>
                <a:cs typeface="+mn-cs"/>
              </a:rPr>
              <a:t> having a sum of normalized difference in </a:t>
            </a:r>
            <a:r>
              <a:rPr lang="en-US" sz="1200" kern="1200" dirty="0" err="1" smtClean="0">
                <a:solidFill>
                  <a:schemeClr val="tx1"/>
                </a:solidFill>
                <a:effectLst/>
                <a:latin typeface="Arial" charset="0"/>
                <a:ea typeface="+mn-ea"/>
                <a:cs typeface="+mn-cs"/>
              </a:rPr>
              <a:t>objec</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tive</a:t>
            </a:r>
            <a:r>
              <a:rPr lang="en-US" sz="1200" kern="1200" dirty="0" smtClean="0">
                <a:solidFill>
                  <a:schemeClr val="tx1"/>
                </a:solidFill>
                <a:effectLst/>
                <a:latin typeface="Arial" charset="0"/>
                <a:ea typeface="+mn-ea"/>
                <a:cs typeface="+mn-cs"/>
              </a:rPr>
              <a:t> values of ε or less between them are grouped. A randomly picked solution from each group is retained and rest all group members are assigned a large crowd- </a:t>
            </a:r>
            <a:r>
              <a:rPr lang="en-US" sz="1200" kern="1200" dirty="0" err="1" smtClean="0">
                <a:solidFill>
                  <a:schemeClr val="tx1"/>
                </a:solidFill>
                <a:effectLst/>
                <a:latin typeface="Arial" charset="0"/>
                <a:ea typeface="+mn-ea"/>
                <a:cs typeface="+mn-cs"/>
              </a:rPr>
              <a:t>ing</a:t>
            </a:r>
            <a:r>
              <a:rPr lang="en-US" sz="1200" kern="1200" dirty="0" smtClean="0">
                <a:solidFill>
                  <a:schemeClr val="tx1"/>
                </a:solidFill>
                <a:effectLst/>
                <a:latin typeface="Arial" charset="0"/>
                <a:ea typeface="+mn-ea"/>
                <a:cs typeface="+mn-cs"/>
              </a:rPr>
              <a:t> distance in order to discourage them to remain in the race.</a:t>
            </a:r>
            <a:endParaRPr lang="en-US" sz="105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87D556B-1D28-4427-8AC5-36EDB92A853D}" type="slidenum">
              <a:rPr lang="en-US" smtClean="0"/>
              <a:pPr/>
              <a:t>22</a:t>
            </a:fld>
            <a:endParaRPr lang="en-US"/>
          </a:p>
        </p:txBody>
      </p:sp>
    </p:spTree>
    <p:extLst>
      <p:ext uri="{BB962C8B-B14F-4D97-AF65-F5344CB8AC3E}">
        <p14:creationId xmlns:p14="http://schemas.microsoft.com/office/powerpoint/2010/main" val="582243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23</a:t>
            </a:fld>
            <a:endParaRPr lang="en-US"/>
          </a:p>
        </p:txBody>
      </p:sp>
    </p:spTree>
    <p:extLst>
      <p:ext uri="{BB962C8B-B14F-4D97-AF65-F5344CB8AC3E}">
        <p14:creationId xmlns:p14="http://schemas.microsoft.com/office/powerpoint/2010/main" val="1326185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24</a:t>
            </a:fld>
            <a:endParaRPr lang="en-US"/>
          </a:p>
        </p:txBody>
      </p:sp>
    </p:spTree>
    <p:extLst>
      <p:ext uri="{BB962C8B-B14F-4D97-AF65-F5344CB8AC3E}">
        <p14:creationId xmlns:p14="http://schemas.microsoft.com/office/powerpoint/2010/main" val="285189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25</a:t>
            </a:fld>
            <a:endParaRPr lang="en-US"/>
          </a:p>
        </p:txBody>
      </p:sp>
    </p:spTree>
    <p:extLst>
      <p:ext uri="{BB962C8B-B14F-4D97-AF65-F5344CB8AC3E}">
        <p14:creationId xmlns:p14="http://schemas.microsoft.com/office/powerpoint/2010/main" val="2136824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26</a:t>
            </a:fld>
            <a:endParaRPr lang="en-US"/>
          </a:p>
        </p:txBody>
      </p:sp>
    </p:spTree>
    <p:extLst>
      <p:ext uri="{BB962C8B-B14F-4D97-AF65-F5344CB8AC3E}">
        <p14:creationId xmlns:p14="http://schemas.microsoft.com/office/powerpoint/2010/main" val="1591075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27</a:t>
            </a:fld>
            <a:endParaRPr lang="en-US"/>
          </a:p>
        </p:txBody>
      </p:sp>
    </p:spTree>
    <p:extLst>
      <p:ext uri="{BB962C8B-B14F-4D97-AF65-F5344CB8AC3E}">
        <p14:creationId xmlns:p14="http://schemas.microsoft.com/office/powerpoint/2010/main" val="40294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28</a:t>
            </a:fld>
            <a:endParaRPr lang="en-US"/>
          </a:p>
        </p:txBody>
      </p:sp>
    </p:spTree>
    <p:extLst>
      <p:ext uri="{BB962C8B-B14F-4D97-AF65-F5344CB8AC3E}">
        <p14:creationId xmlns:p14="http://schemas.microsoft.com/office/powerpoint/2010/main" val="4273460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29</a:t>
            </a:fld>
            <a:endParaRPr lang="en-US"/>
          </a:p>
        </p:txBody>
      </p:sp>
    </p:spTree>
    <p:extLst>
      <p:ext uri="{BB962C8B-B14F-4D97-AF65-F5344CB8AC3E}">
        <p14:creationId xmlns:p14="http://schemas.microsoft.com/office/powerpoint/2010/main" val="74709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30</a:t>
            </a:fld>
            <a:endParaRPr lang="en-US"/>
          </a:p>
        </p:txBody>
      </p:sp>
    </p:spTree>
    <p:extLst>
      <p:ext uri="{BB962C8B-B14F-4D97-AF65-F5344CB8AC3E}">
        <p14:creationId xmlns:p14="http://schemas.microsoft.com/office/powerpoint/2010/main" val="66386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Satisfy all the objectives</a:t>
            </a:r>
            <a:r>
              <a:rPr lang="en-US" baseline="0" dirty="0"/>
              <a:t> </a:t>
            </a:r>
            <a:r>
              <a:rPr lang="en-US" baseline="0" dirty="0" smtClean="0"/>
              <a:t>… in general conflicting…</a:t>
            </a:r>
          </a:p>
          <a:p>
            <a:pPr marL="228600" indent="-228600">
              <a:buAutoNum type="arabicPeriod"/>
            </a:pPr>
            <a:r>
              <a:rPr lang="en-US" baseline="0" dirty="0" smtClean="0"/>
              <a:t>Complex and large search space AND Time expensive</a:t>
            </a:r>
          </a:p>
        </p:txBody>
      </p:sp>
      <p:sp>
        <p:nvSpPr>
          <p:cNvPr id="4" name="Slide Number Placeholder 3"/>
          <p:cNvSpPr>
            <a:spLocks noGrp="1"/>
          </p:cNvSpPr>
          <p:nvPr>
            <p:ph type="sldNum" sz="quarter" idx="10"/>
          </p:nvPr>
        </p:nvSpPr>
        <p:spPr/>
        <p:txBody>
          <a:bodyPr/>
          <a:lstStyle/>
          <a:p>
            <a:fld id="{D87D556B-1D28-4427-8AC5-36EDB92A853D}" type="slidenum">
              <a:rPr lang="en-US" smtClean="0"/>
              <a:pPr/>
              <a:t>3</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O</a:t>
            </a:r>
            <a:r>
              <a:rPr lang="en-US" baseline="0" dirty="0" smtClean="0"/>
              <a:t> </a:t>
            </a:r>
            <a:r>
              <a:rPr lang="en-US" baseline="0" dirty="0" err="1" smtClean="0"/>
              <a:t>problema</a:t>
            </a:r>
            <a:r>
              <a:rPr lang="en-US" baseline="0" dirty="0" smtClean="0"/>
              <a:t> </a:t>
            </a:r>
            <a:r>
              <a:rPr lang="en-US" baseline="0" dirty="0" err="1" smtClean="0"/>
              <a:t>vai</a:t>
            </a:r>
            <a:r>
              <a:rPr lang="en-US" baseline="0" dirty="0" smtClean="0"/>
              <a:t> </a:t>
            </a:r>
            <a:r>
              <a:rPr lang="en-US" baseline="0" dirty="0" err="1" smtClean="0"/>
              <a:t>sendo</a:t>
            </a:r>
            <a:r>
              <a:rPr lang="en-US" baseline="0" dirty="0" smtClean="0"/>
              <a:t> </a:t>
            </a:r>
            <a:r>
              <a:rPr lang="en-US" baseline="0" dirty="0" err="1" smtClean="0"/>
              <a:t>construído</a:t>
            </a:r>
            <a:r>
              <a:rPr lang="en-US" baseline="0" dirty="0" smtClean="0"/>
              <a:t> </a:t>
            </a:r>
            <a:r>
              <a:rPr lang="en-US" baseline="0" dirty="0" err="1" smtClean="0"/>
              <a:t>ao</a:t>
            </a:r>
            <a:r>
              <a:rPr lang="en-US" baseline="0" dirty="0" smtClean="0"/>
              <a:t> </a:t>
            </a:r>
            <a:r>
              <a:rPr lang="en-US" baseline="0" dirty="0" err="1" smtClean="0"/>
              <a:t>longo</a:t>
            </a:r>
            <a:r>
              <a:rPr lang="en-US" baseline="0" dirty="0" smtClean="0"/>
              <a:t> da </a:t>
            </a:r>
            <a:r>
              <a:rPr lang="en-US" baseline="0" dirty="0" err="1" smtClean="0"/>
              <a:t>apresentação</a:t>
            </a:r>
            <a:r>
              <a:rPr lang="en-US" baseline="0" dirty="0" smtClean="0"/>
              <a:t>.</a:t>
            </a:r>
          </a:p>
          <a:p>
            <a:pPr marL="228600" indent="-228600">
              <a:buAutoNum type="arabicPeriod"/>
            </a:pPr>
            <a:r>
              <a:rPr lang="en-US" baseline="0" dirty="0" err="1" smtClean="0"/>
              <a:t>Ao</a:t>
            </a:r>
            <a:r>
              <a:rPr lang="en-US" baseline="0" dirty="0" smtClean="0"/>
              <a:t> </a:t>
            </a:r>
            <a:r>
              <a:rPr lang="en-US" baseline="0" dirty="0" err="1" smtClean="0"/>
              <a:t>invés</a:t>
            </a:r>
            <a:r>
              <a:rPr lang="en-US" baseline="0" dirty="0" smtClean="0"/>
              <a:t> de </a:t>
            </a:r>
            <a:r>
              <a:rPr lang="en-US" baseline="0" dirty="0" err="1" smtClean="0"/>
              <a:t>construir</a:t>
            </a:r>
            <a:r>
              <a:rPr lang="en-US" baseline="0" dirty="0" smtClean="0"/>
              <a:t> </a:t>
            </a:r>
            <a:r>
              <a:rPr lang="en-US" baseline="0" dirty="0" err="1" smtClean="0"/>
              <a:t>uma</a:t>
            </a:r>
            <a:r>
              <a:rPr lang="en-US" baseline="0" dirty="0" smtClean="0"/>
              <a:t> </a:t>
            </a:r>
            <a:r>
              <a:rPr lang="en-US" baseline="0" dirty="0" err="1" smtClean="0"/>
              <a:t>equacao</a:t>
            </a:r>
            <a:r>
              <a:rPr lang="en-US" baseline="0" dirty="0" smtClean="0"/>
              <a:t> </a:t>
            </a:r>
            <a:r>
              <a:rPr lang="en-US" baseline="0" dirty="0" err="1" smtClean="0"/>
              <a:t>única</a:t>
            </a:r>
            <a:r>
              <a:rPr lang="en-US" baseline="0" dirty="0" smtClean="0"/>
              <a:t> </a:t>
            </a:r>
            <a:r>
              <a:rPr lang="en-US" baseline="0" dirty="0" err="1" smtClean="0"/>
              <a:t>que</a:t>
            </a:r>
            <a:r>
              <a:rPr lang="en-US" baseline="0" dirty="0" smtClean="0"/>
              <a:t> </a:t>
            </a:r>
            <a:r>
              <a:rPr lang="en-US" baseline="0" dirty="0" err="1" smtClean="0"/>
              <a:t>engloba</a:t>
            </a:r>
            <a:r>
              <a:rPr lang="en-US" baseline="0" dirty="0" smtClean="0"/>
              <a:t> </a:t>
            </a:r>
            <a:r>
              <a:rPr lang="en-US" baseline="0" dirty="0" err="1" smtClean="0"/>
              <a:t>multiplos</a:t>
            </a:r>
            <a:r>
              <a:rPr lang="en-US" baseline="0" dirty="0" smtClean="0"/>
              <a:t> </a:t>
            </a:r>
            <a:r>
              <a:rPr lang="en-US" baseline="0" dirty="0" err="1" smtClean="0"/>
              <a:t>objetivos</a:t>
            </a:r>
            <a:r>
              <a:rPr lang="en-US" baseline="0" dirty="0" smtClean="0"/>
              <a:t> (</a:t>
            </a:r>
            <a:r>
              <a:rPr lang="en-US" baseline="0" dirty="0" err="1" smtClean="0"/>
              <a:t>facilita</a:t>
            </a:r>
            <a:r>
              <a:rPr lang="en-US" baseline="0" dirty="0" smtClean="0"/>
              <a:t> a </a:t>
            </a:r>
            <a:r>
              <a:rPr lang="en-US" baseline="0" dirty="0" err="1" smtClean="0"/>
              <a:t>modelagem</a:t>
            </a:r>
            <a:r>
              <a:rPr lang="en-US" baseline="0" dirty="0" smtClean="0"/>
              <a:t>) … </a:t>
            </a:r>
            <a:r>
              <a:rPr lang="en-US" baseline="0" dirty="0" err="1" smtClean="0"/>
              <a:t>eu</a:t>
            </a:r>
            <a:r>
              <a:rPr lang="en-US" baseline="0" dirty="0" smtClean="0"/>
              <a:t> </a:t>
            </a:r>
            <a:r>
              <a:rPr lang="en-US" baseline="0" dirty="0" err="1" smtClean="0"/>
              <a:t>tento</a:t>
            </a:r>
            <a:r>
              <a:rPr lang="en-US" baseline="0" dirty="0" smtClean="0"/>
              <a:t> max/min </a:t>
            </a:r>
            <a:r>
              <a:rPr lang="en-US" baseline="0" dirty="0" err="1" smtClean="0"/>
              <a:t>cada</a:t>
            </a:r>
            <a:r>
              <a:rPr lang="en-US" baseline="0" dirty="0" smtClean="0"/>
              <a:t> um deles </a:t>
            </a:r>
            <a:r>
              <a:rPr lang="en-US" baseline="0" dirty="0" err="1" smtClean="0"/>
              <a:t>separadamente</a:t>
            </a:r>
            <a:r>
              <a:rPr lang="en-US" baseline="0" dirty="0" smtClean="0"/>
              <a:t> e </a:t>
            </a:r>
            <a:r>
              <a:rPr lang="en-US" baseline="0" dirty="0" err="1" smtClean="0"/>
              <a:t>encontrar</a:t>
            </a:r>
            <a:r>
              <a:rPr lang="en-US" baseline="0" dirty="0" smtClean="0"/>
              <a:t> </a:t>
            </a:r>
            <a:r>
              <a:rPr lang="en-US" baseline="0" dirty="0" err="1" smtClean="0"/>
              <a:t>uma</a:t>
            </a:r>
            <a:r>
              <a:rPr lang="en-US" baseline="0" dirty="0" smtClean="0"/>
              <a:t> </a:t>
            </a:r>
            <a:r>
              <a:rPr lang="en-US" baseline="0" dirty="0" err="1" smtClean="0"/>
              <a:t>solucao</a:t>
            </a:r>
            <a:r>
              <a:rPr lang="en-US" baseline="0" dirty="0" smtClean="0"/>
              <a:t>.</a:t>
            </a:r>
          </a:p>
          <a:p>
            <a:pPr marL="228600" indent="-228600">
              <a:buAutoNum type="arabicPeriod"/>
            </a:pPr>
            <a:r>
              <a:rPr lang="en-US" sz="1200" kern="1200" dirty="0" smtClean="0">
                <a:solidFill>
                  <a:schemeClr val="tx1"/>
                </a:solidFill>
                <a:effectLst/>
                <a:latin typeface="Arial" charset="0"/>
                <a:ea typeface="+mn-ea"/>
                <a:cs typeface="+mn-cs"/>
              </a:rPr>
              <a:t>an higher-level decision maker has to choose a solution from this set that represents the best trade-off with respect to the multiple conflicting objectives and his preferences</a:t>
            </a:r>
          </a:p>
          <a:p>
            <a:pPr marL="228600" indent="-228600">
              <a:buAutoNum type="arabicPeriod"/>
            </a:pPr>
            <a:endParaRPr lang="en-US" dirty="0" smtClean="0"/>
          </a:p>
          <a:p>
            <a:pPr marL="228600" indent="-228600">
              <a:buAutoNum type="arabicPeriod"/>
            </a:pPr>
            <a:r>
              <a:rPr lang="en-US" baseline="0" dirty="0" smtClean="0"/>
              <a:t>x </a:t>
            </a:r>
            <a:r>
              <a:rPr lang="en-US" baseline="0" dirty="0" err="1" smtClean="0"/>
              <a:t>é</a:t>
            </a:r>
            <a:r>
              <a:rPr lang="en-US" baseline="0" dirty="0" smtClean="0"/>
              <a:t> o </a:t>
            </a:r>
            <a:r>
              <a:rPr lang="en-US" baseline="0" dirty="0" err="1" smtClean="0"/>
              <a:t>meu</a:t>
            </a:r>
            <a:r>
              <a:rPr lang="en-US" baseline="0" dirty="0" smtClean="0"/>
              <a:t> </a:t>
            </a:r>
            <a:r>
              <a:rPr lang="en-US" baseline="0" dirty="0" err="1" smtClean="0"/>
              <a:t>vetor</a:t>
            </a:r>
            <a:r>
              <a:rPr lang="en-US" baseline="0" dirty="0" smtClean="0"/>
              <a:t> de </a:t>
            </a:r>
            <a:r>
              <a:rPr lang="en-US" baseline="0" dirty="0" err="1" smtClean="0"/>
              <a:t>variáveis</a:t>
            </a:r>
            <a:r>
              <a:rPr lang="en-US" baseline="0" dirty="0" smtClean="0"/>
              <a:t> de </a:t>
            </a:r>
            <a:r>
              <a:rPr lang="en-US" baseline="0" dirty="0" err="1" smtClean="0"/>
              <a:t>decisão</a:t>
            </a:r>
            <a:endParaRPr lang="en-US" baseline="0" dirty="0" smtClean="0"/>
          </a:p>
          <a:p>
            <a:pPr marL="228600" indent="-228600">
              <a:buAutoNum type="arabicPeriod"/>
            </a:pPr>
            <a:r>
              <a:rPr lang="en-US" baseline="0" dirty="0" smtClean="0"/>
              <a:t>xi </a:t>
            </a:r>
            <a:r>
              <a:rPr lang="en-US" baseline="0" dirty="0" err="1" smtClean="0"/>
              <a:t>não</a:t>
            </a:r>
            <a:r>
              <a:rPr lang="en-US" baseline="0" dirty="0" smtClean="0"/>
              <a:t> é </a:t>
            </a:r>
            <a:r>
              <a:rPr lang="en-US" baseline="0" dirty="0" err="1" smtClean="0"/>
              <a:t>pior</a:t>
            </a:r>
            <a:r>
              <a:rPr lang="en-US" baseline="0" dirty="0" smtClean="0"/>
              <a:t> </a:t>
            </a:r>
            <a:r>
              <a:rPr lang="en-US" baseline="0" dirty="0" err="1" smtClean="0"/>
              <a:t>que</a:t>
            </a:r>
            <a:r>
              <a:rPr lang="en-US" baseline="0" dirty="0" smtClean="0"/>
              <a:t> vi </a:t>
            </a:r>
            <a:r>
              <a:rPr lang="en-US" baseline="0" dirty="0" err="1" smtClean="0"/>
              <a:t>em</a:t>
            </a:r>
            <a:r>
              <a:rPr lang="en-US" baseline="0" dirty="0" smtClean="0"/>
              <a:t> </a:t>
            </a:r>
            <a:r>
              <a:rPr lang="en-US" baseline="0" dirty="0" err="1" smtClean="0"/>
              <a:t>todos</a:t>
            </a:r>
            <a:r>
              <a:rPr lang="en-US" baseline="0" dirty="0" smtClean="0"/>
              <a:t> </a:t>
            </a:r>
            <a:r>
              <a:rPr lang="en-US" baseline="0" dirty="0" err="1" smtClean="0"/>
              <a:t>os</a:t>
            </a:r>
            <a:r>
              <a:rPr lang="en-US" baseline="0" dirty="0" smtClean="0"/>
              <a:t> </a:t>
            </a:r>
            <a:r>
              <a:rPr lang="en-US" baseline="0" dirty="0" err="1" smtClean="0"/>
              <a:t>objetivos</a:t>
            </a:r>
            <a:endParaRPr lang="en-US" baseline="0" dirty="0" smtClean="0"/>
          </a:p>
          <a:p>
            <a:pPr marL="228600" indent="-228600">
              <a:buAutoNum type="arabicPeriod"/>
            </a:pPr>
            <a:r>
              <a:rPr lang="en-US" baseline="0" dirty="0" smtClean="0"/>
              <a:t>xi é </a:t>
            </a:r>
            <a:r>
              <a:rPr lang="en-US" baseline="0" dirty="0" err="1" smtClean="0"/>
              <a:t>melhor</a:t>
            </a:r>
            <a:r>
              <a:rPr lang="en-US" baseline="0" dirty="0" smtClean="0"/>
              <a:t> </a:t>
            </a:r>
            <a:r>
              <a:rPr lang="en-US" baseline="0" dirty="0" err="1" smtClean="0"/>
              <a:t>que</a:t>
            </a:r>
            <a:r>
              <a:rPr lang="en-US" baseline="0" dirty="0" smtClean="0"/>
              <a:t> vi </a:t>
            </a:r>
            <a:r>
              <a:rPr lang="en-US" baseline="0" dirty="0" err="1" smtClean="0"/>
              <a:t>em</a:t>
            </a:r>
            <a:r>
              <a:rPr lang="en-US" baseline="0" dirty="0" smtClean="0"/>
              <a:t> </a:t>
            </a:r>
            <a:r>
              <a:rPr lang="en-US" baseline="0" dirty="0" err="1" smtClean="0"/>
              <a:t>pelo</a:t>
            </a:r>
            <a:r>
              <a:rPr lang="en-US" baseline="0" dirty="0" smtClean="0"/>
              <a:t> </a:t>
            </a:r>
            <a:r>
              <a:rPr lang="en-US" baseline="0" dirty="0" err="1" smtClean="0"/>
              <a:t>menos</a:t>
            </a:r>
            <a:r>
              <a:rPr lang="en-US" baseline="0" dirty="0" smtClean="0"/>
              <a:t> 1 </a:t>
            </a:r>
            <a:r>
              <a:rPr lang="en-US" baseline="0" dirty="0" err="1" smtClean="0"/>
              <a:t>objetivo</a:t>
            </a:r>
            <a:endParaRPr lang="en-US" baseline="0" dirty="0" smtClean="0"/>
          </a:p>
          <a:p>
            <a:pPr marL="228600" indent="-228600">
              <a:buAutoNum type="arabicPeriod"/>
            </a:pPr>
            <a:endParaRPr lang="en-US" baseline="0" dirty="0" smtClean="0"/>
          </a:p>
          <a:p>
            <a:r>
              <a:rPr lang="en-US" dirty="0" smtClean="0"/>
              <a:t>Minimize the distance of the Pareto front produced by the</a:t>
            </a:r>
          </a:p>
          <a:p>
            <a:r>
              <a:rPr lang="en-US" dirty="0" smtClean="0"/>
              <a:t>algorithm with respect to the true Pareto front if it is known</a:t>
            </a:r>
          </a:p>
          <a:p>
            <a:r>
              <a:rPr lang="en-US" dirty="0" smtClean="0"/>
              <a:t>I</a:t>
            </a:r>
          </a:p>
          <a:p>
            <a:r>
              <a:rPr lang="en-US" dirty="0" smtClean="0"/>
              <a:t> Maximize the spread of solutions found, so that we can have a</a:t>
            </a:r>
          </a:p>
          <a:p>
            <a:r>
              <a:rPr lang="en-US" dirty="0" smtClean="0"/>
              <a:t>distribution of vectors as smooth and uniform as possible.</a:t>
            </a:r>
          </a:p>
          <a:p>
            <a:r>
              <a:rPr lang="en-US" dirty="0" smtClean="0"/>
              <a:t>I</a:t>
            </a:r>
          </a:p>
          <a:p>
            <a:r>
              <a:rPr lang="en-US" dirty="0" smtClean="0"/>
              <a:t> Maximize the amount of elements of the Pareto optimal set</a:t>
            </a:r>
          </a:p>
          <a:p>
            <a:r>
              <a:rPr lang="en-US" dirty="0" smtClean="0"/>
              <a:t>found.</a:t>
            </a:r>
          </a:p>
          <a:p>
            <a:endParaRPr lang="en-US" dirty="0" smtClean="0"/>
          </a:p>
          <a:p>
            <a:pPr marL="228600" indent="-228600">
              <a:buAutoNum type="arabicPeriod"/>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D87D556B-1D28-4427-8AC5-36EDB92A853D}" type="slidenum">
              <a:rPr lang="en-US" smtClean="0"/>
              <a:pPr/>
              <a:t>4</a:t>
            </a:fld>
            <a:endParaRPr lang="en-US"/>
          </a:p>
        </p:txBody>
      </p:sp>
    </p:spTree>
    <p:extLst>
      <p:ext uri="{BB962C8B-B14F-4D97-AF65-F5344CB8AC3E}">
        <p14:creationId xmlns:p14="http://schemas.microsoft.com/office/powerpoint/2010/main" val="3659066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pt-BR" baseline="0" dirty="0" smtClean="0"/>
          </a:p>
          <a:p>
            <a:pPr marL="228600" indent="-228600">
              <a:buAutoNum type="arabicPeriod"/>
            </a:pPr>
            <a:r>
              <a:rPr lang="pt-BR" baseline="0" dirty="0" err="1" smtClean="0"/>
              <a:t>Should</a:t>
            </a:r>
            <a:r>
              <a:rPr lang="pt-BR" baseline="0" dirty="0" smtClean="0"/>
              <a:t> </a:t>
            </a:r>
            <a:r>
              <a:rPr lang="pt-BR" baseline="0" dirty="0" err="1" smtClean="0"/>
              <a:t>the</a:t>
            </a:r>
            <a:r>
              <a:rPr lang="pt-BR" baseline="0" dirty="0" smtClean="0"/>
              <a:t> </a:t>
            </a:r>
            <a:r>
              <a:rPr lang="pt-BR" baseline="0" dirty="0" err="1" smtClean="0"/>
              <a:t>problem</a:t>
            </a:r>
            <a:r>
              <a:rPr lang="pt-BR" baseline="0" dirty="0" smtClean="0"/>
              <a:t> </a:t>
            </a:r>
            <a:r>
              <a:rPr lang="pt-BR" baseline="0" dirty="0" err="1" smtClean="0"/>
              <a:t>be</a:t>
            </a:r>
            <a:r>
              <a:rPr lang="pt-BR" baseline="0" dirty="0" smtClean="0"/>
              <a:t> </a:t>
            </a:r>
            <a:r>
              <a:rPr lang="pt-BR" baseline="0" dirty="0" err="1" smtClean="0"/>
              <a:t>extended</a:t>
            </a:r>
            <a:r>
              <a:rPr lang="pt-BR" baseline="0" dirty="0" smtClean="0"/>
              <a:t> </a:t>
            </a:r>
            <a:r>
              <a:rPr lang="pt-BR" baseline="0" dirty="0" err="1" smtClean="0"/>
              <a:t>here</a:t>
            </a:r>
            <a:r>
              <a:rPr lang="pt-BR" baseline="0" dirty="0" smtClean="0"/>
              <a:t> </a:t>
            </a:r>
            <a:r>
              <a:rPr lang="pt-BR" baseline="0" dirty="0" err="1" smtClean="0"/>
              <a:t>with</a:t>
            </a:r>
            <a:r>
              <a:rPr lang="pt-BR" baseline="0" dirty="0" smtClean="0"/>
              <a:t>: “</a:t>
            </a:r>
            <a:r>
              <a:rPr lang="pt-BR" baseline="0" dirty="0" err="1" smtClean="0"/>
              <a:t>and</a:t>
            </a:r>
            <a:r>
              <a:rPr lang="pt-BR" baseline="0" dirty="0" smtClean="0"/>
              <a:t> </a:t>
            </a:r>
            <a:r>
              <a:rPr lang="pt-BR" baseline="0" dirty="0" err="1" smtClean="0"/>
              <a:t>others</a:t>
            </a:r>
            <a:r>
              <a:rPr lang="pt-BR" baseline="0" dirty="0" smtClean="0"/>
              <a:t> </a:t>
            </a:r>
            <a:r>
              <a:rPr lang="pt-BR" baseline="0" dirty="0" err="1" smtClean="0"/>
              <a:t>subjectives</a:t>
            </a:r>
            <a:r>
              <a:rPr lang="pt-BR" baseline="0" dirty="0" smtClean="0"/>
              <a:t> </a:t>
            </a:r>
            <a:r>
              <a:rPr lang="pt-BR" baseline="0" dirty="0" err="1" smtClean="0"/>
              <a:t>objectives</a:t>
            </a:r>
            <a:r>
              <a:rPr lang="pt-BR" baseline="0" dirty="0" smtClean="0"/>
              <a:t> (non-</a:t>
            </a:r>
            <a:r>
              <a:rPr lang="pt-BR" baseline="0" dirty="0" err="1" smtClean="0"/>
              <a:t>explict</a:t>
            </a:r>
            <a:r>
              <a:rPr lang="pt-BR"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5</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6</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7</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ICIEA approach</a:t>
            </a:r>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D87D556B-1D28-4427-8AC5-36EDB92A853D}" type="slidenum">
              <a:rPr lang="en-US" smtClean="0"/>
              <a:pPr/>
              <a:t>9</a:t>
            </a:fld>
            <a:endParaRPr lang="en-US"/>
          </a:p>
        </p:txBody>
      </p:sp>
    </p:spTree>
    <p:extLst>
      <p:ext uri="{BB962C8B-B14F-4D97-AF65-F5344CB8AC3E}">
        <p14:creationId xmlns:p14="http://schemas.microsoft.com/office/powerpoint/2010/main" val="274085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err="1" smtClean="0"/>
              <a:t>Esse</a:t>
            </a:r>
            <a:r>
              <a:rPr lang="en-US" baseline="0" dirty="0" smtClean="0"/>
              <a:t> </a:t>
            </a:r>
            <a:r>
              <a:rPr lang="en-US" baseline="0" dirty="0" err="1" smtClean="0"/>
              <a:t>é</a:t>
            </a:r>
            <a:r>
              <a:rPr lang="en-US" baseline="0" dirty="0" smtClean="0"/>
              <a:t> o Slide + </a:t>
            </a:r>
            <a:r>
              <a:rPr lang="en-US" baseline="0" dirty="0" err="1" smtClean="0"/>
              <a:t>importante</a:t>
            </a:r>
            <a:r>
              <a:rPr lang="en-US" baseline="0" dirty="0" smtClean="0"/>
              <a:t>…</a:t>
            </a:r>
          </a:p>
          <a:p>
            <a:pPr marL="228600" indent="-228600">
              <a:buAutoNum type="arabicPeriod"/>
            </a:pPr>
            <a:endParaRPr lang="en-US" baseline="0" dirty="0" smtClean="0"/>
          </a:p>
          <a:p>
            <a:pPr marL="228600" indent="-228600">
              <a:buAutoNum type="arabicPeriod"/>
            </a:pPr>
            <a:r>
              <a:rPr lang="en-US" baseline="0" dirty="0" err="1" smtClean="0"/>
              <a:t>Apreensível</a:t>
            </a:r>
            <a:r>
              <a:rPr lang="en-US" baseline="0" dirty="0" smtClean="0"/>
              <a:t> </a:t>
            </a:r>
            <a:r>
              <a:rPr lang="en-US" baseline="0" dirty="0" err="1" smtClean="0"/>
              <a:t>pela</a:t>
            </a:r>
            <a:r>
              <a:rPr lang="en-US" baseline="0" dirty="0" smtClean="0"/>
              <a:t> </a:t>
            </a:r>
            <a:r>
              <a:rPr lang="en-US" baseline="0" dirty="0" err="1" smtClean="0"/>
              <a:t>Coletividade</a:t>
            </a:r>
            <a:r>
              <a:rPr lang="en-US" baseline="0" dirty="0" smtClean="0"/>
              <a:t>: visual, intuitive</a:t>
            </a:r>
          </a:p>
          <a:p>
            <a:pPr marL="228600" indent="-228600">
              <a:buAutoNum type="arabicPeriod"/>
            </a:pPr>
            <a:r>
              <a:rPr lang="en-US" baseline="0" dirty="0" smtClean="0"/>
              <a:t>NP-Hard</a:t>
            </a:r>
          </a:p>
          <a:p>
            <a:pPr marL="228600" indent="-228600">
              <a:buAutoNum type="arabicPeriod"/>
            </a:pPr>
            <a:r>
              <a:rPr lang="en-US" baseline="0" dirty="0" err="1" smtClean="0"/>
              <a:t>Muitos</a:t>
            </a:r>
            <a:r>
              <a:rPr lang="en-US" baseline="0" dirty="0" smtClean="0"/>
              <a:t> </a:t>
            </a:r>
            <a:r>
              <a:rPr lang="en-US" baseline="0" dirty="0" err="1" smtClean="0"/>
              <a:t>Objetivos</a:t>
            </a:r>
            <a:r>
              <a:rPr lang="en-US" baseline="0" dirty="0" smtClean="0"/>
              <a:t> … </a:t>
            </a:r>
            <a:r>
              <a:rPr lang="en-US" baseline="0" dirty="0" err="1" smtClean="0"/>
              <a:t>além</a:t>
            </a:r>
            <a:r>
              <a:rPr lang="en-US" baseline="0" dirty="0" smtClean="0"/>
              <a:t> de </a:t>
            </a:r>
            <a:r>
              <a:rPr lang="en-US" baseline="0" dirty="0" err="1" smtClean="0"/>
              <a:t>serem</a:t>
            </a:r>
            <a:r>
              <a:rPr lang="en-US" baseline="0" dirty="0" smtClean="0"/>
              <a:t> de </a:t>
            </a:r>
            <a:r>
              <a:rPr lang="en-US" baseline="0" dirty="0" err="1" smtClean="0"/>
              <a:t>difícil</a:t>
            </a:r>
            <a:r>
              <a:rPr lang="en-US" baseline="0" dirty="0" smtClean="0"/>
              <a:t> </a:t>
            </a:r>
            <a:r>
              <a:rPr lang="en-US" baseline="0" dirty="0" err="1" smtClean="0"/>
              <a:t>compreensão</a:t>
            </a:r>
            <a:endParaRPr lang="en-US" baseline="0" dirty="0" smtClean="0"/>
          </a:p>
          <a:p>
            <a:pPr marL="228600" indent="-228600">
              <a:buAutoNum type="arabicPeriod"/>
            </a:pPr>
            <a:r>
              <a:rPr lang="en-US" baseline="0" dirty="0" smtClean="0"/>
              <a:t>.</a:t>
            </a:r>
          </a:p>
          <a:p>
            <a:pPr marL="228600" indent="-228600">
              <a:buAutoNum type="arabicPeriod"/>
            </a:pPr>
            <a:r>
              <a:rPr lang="en-US" baseline="0" dirty="0" err="1" smtClean="0"/>
              <a:t>Cenários</a:t>
            </a:r>
            <a:r>
              <a:rPr lang="en-US" baseline="0" dirty="0" smtClean="0"/>
              <a:t> </a:t>
            </a:r>
            <a:r>
              <a:rPr lang="en-US" baseline="0" dirty="0" err="1" smtClean="0"/>
              <a:t>podem</a:t>
            </a:r>
            <a:r>
              <a:rPr lang="en-US" baseline="0" dirty="0" smtClean="0"/>
              <a:t> </a:t>
            </a:r>
            <a:r>
              <a:rPr lang="en-US" baseline="0" dirty="0" err="1" smtClean="0"/>
              <a:t>ser</a:t>
            </a:r>
            <a:r>
              <a:rPr lang="en-US" baseline="0" dirty="0" smtClean="0"/>
              <a:t> </a:t>
            </a:r>
            <a:r>
              <a:rPr lang="en-US" baseline="0" dirty="0" err="1" smtClean="0"/>
              <a:t>muito</a:t>
            </a:r>
            <a:r>
              <a:rPr lang="en-US" baseline="0" dirty="0" smtClean="0"/>
              <a:t> </a:t>
            </a:r>
            <a:r>
              <a:rPr lang="en-US" baseline="0" dirty="0" err="1" smtClean="0"/>
              <a:t>mais</a:t>
            </a:r>
            <a:r>
              <a:rPr lang="en-US" baseline="0" dirty="0" smtClean="0"/>
              <a:t> </a:t>
            </a:r>
            <a:r>
              <a:rPr lang="en-US" baseline="0" dirty="0" err="1" smtClean="0"/>
              <a:t>complexos</a:t>
            </a:r>
            <a:r>
              <a:rPr lang="en-US" baseline="0" dirty="0" smtClean="0"/>
              <a:t> </a:t>
            </a:r>
            <a:r>
              <a:rPr lang="en-US" baseline="0" dirty="0" err="1" smtClean="0"/>
              <a:t>que</a:t>
            </a:r>
            <a:r>
              <a:rPr lang="en-US" baseline="0" dirty="0" smtClean="0"/>
              <a:t> </a:t>
            </a:r>
            <a:r>
              <a:rPr lang="en-US" baseline="0" dirty="0" err="1" smtClean="0"/>
              <a:t>esse</a:t>
            </a:r>
            <a:r>
              <a:rPr lang="en-US" baseline="0" dirty="0" smtClean="0"/>
              <a:t> (</a:t>
            </a:r>
            <a:r>
              <a:rPr lang="en-US" baseline="0" dirty="0" err="1" smtClean="0"/>
              <a:t>mais</a:t>
            </a:r>
            <a:r>
              <a:rPr lang="en-US" baseline="0" dirty="0" smtClean="0"/>
              <a:t> </a:t>
            </a:r>
            <a:r>
              <a:rPr lang="en-US" baseline="0" dirty="0" err="1" smtClean="0"/>
              <a:t>restrições</a:t>
            </a:r>
            <a:r>
              <a:rPr lang="en-US" baseline="0" dirty="0" smtClean="0"/>
              <a:t>, </a:t>
            </a:r>
            <a:r>
              <a:rPr lang="en-US" baseline="0" dirty="0" err="1" smtClean="0"/>
              <a:t>mais</a:t>
            </a:r>
            <a:r>
              <a:rPr lang="en-US" baseline="0" dirty="0" smtClean="0"/>
              <a:t> </a:t>
            </a:r>
            <a:r>
              <a:rPr lang="en-US" baseline="0" dirty="0" err="1" smtClean="0"/>
              <a:t>objetivos</a:t>
            </a:r>
            <a:r>
              <a:rPr lang="en-US" baseline="0" dirty="0" smtClean="0"/>
              <a:t>, …)</a:t>
            </a:r>
          </a:p>
          <a:p>
            <a:pPr marL="228600" marR="0" indent="-228600" algn="l" defTabSz="914400" rtl="0" eaLnBrk="1" fontAlgn="base" latinLnBrk="0" hangingPunct="1">
              <a:lnSpc>
                <a:spcPct val="100000"/>
              </a:lnSpc>
              <a:spcBef>
                <a:spcPct val="30000"/>
              </a:spcBef>
              <a:spcAft>
                <a:spcPct val="0"/>
              </a:spcAft>
              <a:buClrTx/>
              <a:buSzTx/>
              <a:buFontTx/>
              <a:buAutoNum type="arabicPeriod"/>
              <a:tabLst/>
              <a:defRPr/>
            </a:pPr>
            <a:r>
              <a:rPr lang="en-US" baseline="0" dirty="0" err="1" smtClean="0"/>
              <a:t>Apoiar</a:t>
            </a:r>
            <a:r>
              <a:rPr lang="en-US" baseline="0" dirty="0" smtClean="0"/>
              <a:t> </a:t>
            </a:r>
            <a:r>
              <a:rPr lang="en-US" baseline="0" dirty="0" err="1" smtClean="0"/>
              <a:t>na</a:t>
            </a:r>
            <a:r>
              <a:rPr lang="en-US" baseline="0" dirty="0" smtClean="0"/>
              <a:t> </a:t>
            </a:r>
            <a:r>
              <a:rPr lang="en-US" baseline="0" dirty="0" err="1" smtClean="0"/>
              <a:t>tese</a:t>
            </a:r>
            <a:r>
              <a:rPr lang="en-US" baseline="0" dirty="0" smtClean="0"/>
              <a:t> de </a:t>
            </a:r>
            <a:r>
              <a:rPr lang="en-US" baseline="0" dirty="0" err="1" smtClean="0"/>
              <a:t>que</a:t>
            </a:r>
            <a:r>
              <a:rPr lang="en-US" baseline="0" dirty="0" smtClean="0"/>
              <a:t> o </a:t>
            </a:r>
            <a:r>
              <a:rPr lang="en-US" baseline="0" dirty="0" err="1" smtClean="0"/>
              <a:t>coletivo</a:t>
            </a:r>
            <a:r>
              <a:rPr lang="en-US" baseline="0" dirty="0" smtClean="0"/>
              <a:t> </a:t>
            </a:r>
            <a:r>
              <a:rPr lang="en-US" baseline="0" dirty="0" err="1" smtClean="0"/>
              <a:t>supera</a:t>
            </a:r>
            <a:r>
              <a:rPr lang="en-US" baseline="0" dirty="0" smtClean="0"/>
              <a:t> o </a:t>
            </a:r>
            <a:r>
              <a:rPr lang="en-US" baseline="0" dirty="0" err="1" smtClean="0"/>
              <a:t>especialista</a:t>
            </a:r>
            <a:endParaRPr lang="en-US" baseline="0" dirty="0" smtClean="0"/>
          </a:p>
          <a:p>
            <a:pPr marL="228600" indent="-228600">
              <a:buAutoNum type="arabicPeriod"/>
            </a:pPr>
            <a:r>
              <a:rPr lang="en-US" baseline="0" dirty="0" smtClean="0"/>
              <a:t>Ref points </a:t>
            </a:r>
            <a:r>
              <a:rPr lang="en-US" baseline="0" dirty="0" err="1" smtClean="0"/>
              <a:t>ou</a:t>
            </a:r>
            <a:r>
              <a:rPr lang="en-US" baseline="0" dirty="0" smtClean="0"/>
              <a:t> Hints (</a:t>
            </a:r>
            <a:r>
              <a:rPr lang="en-US" baseline="0" dirty="0" err="1" smtClean="0"/>
              <a:t>regiões</a:t>
            </a:r>
            <a:r>
              <a:rPr lang="en-US" baseline="0" dirty="0" smtClean="0"/>
              <a:t> do </a:t>
            </a:r>
            <a:r>
              <a:rPr lang="en-US" baseline="0" dirty="0" err="1" smtClean="0"/>
              <a:t>mapa</a:t>
            </a:r>
            <a:r>
              <a:rPr lang="en-US" baseline="0" dirty="0" smtClean="0"/>
              <a:t>) </a:t>
            </a:r>
            <a:r>
              <a:rPr lang="en-US" baseline="0" dirty="0" err="1" smtClean="0"/>
              <a:t>para</a:t>
            </a:r>
            <a:r>
              <a:rPr lang="en-US" baseline="0" dirty="0" smtClean="0"/>
              <a:t> </a:t>
            </a:r>
            <a:r>
              <a:rPr lang="en-US" baseline="0" dirty="0" err="1" smtClean="0"/>
              <a:t>orientar</a:t>
            </a:r>
            <a:r>
              <a:rPr lang="en-US" baseline="0" dirty="0" smtClean="0"/>
              <a:t> a </a:t>
            </a:r>
            <a:r>
              <a:rPr lang="en-US" baseline="0" dirty="0" err="1" smtClean="0"/>
              <a:t>busca</a:t>
            </a:r>
            <a:r>
              <a:rPr lang="en-US" baseline="0" dirty="0" smtClean="0"/>
              <a:t> e a </a:t>
            </a:r>
            <a:r>
              <a:rPr lang="en-US" baseline="0" dirty="0" err="1" smtClean="0"/>
              <a:t>frente</a:t>
            </a:r>
            <a:r>
              <a:rPr lang="en-US" baseline="0" dirty="0" smtClean="0"/>
              <a:t> de </a:t>
            </a:r>
            <a:r>
              <a:rPr lang="en-US" baseline="0" dirty="0" err="1" smtClean="0"/>
              <a:t>soluções</a:t>
            </a:r>
            <a:r>
              <a:rPr lang="en-US" baseline="0" dirty="0" smtClean="0"/>
              <a:t> </a:t>
            </a:r>
            <a:r>
              <a:rPr lang="en-US" baseline="0" dirty="0" err="1" smtClean="0"/>
              <a:t>ótimas</a:t>
            </a:r>
            <a:r>
              <a:rPr lang="en-US" baseline="0" dirty="0" smtClean="0"/>
              <a:t>.</a:t>
            </a:r>
          </a:p>
        </p:txBody>
      </p:sp>
      <p:sp>
        <p:nvSpPr>
          <p:cNvPr id="4" name="Slide Number Placeholder 3"/>
          <p:cNvSpPr>
            <a:spLocks noGrp="1"/>
          </p:cNvSpPr>
          <p:nvPr>
            <p:ph type="sldNum" sz="quarter" idx="10"/>
          </p:nvPr>
        </p:nvSpPr>
        <p:spPr/>
        <p:txBody>
          <a:bodyPr/>
          <a:lstStyle/>
          <a:p>
            <a:fld id="{D87D556B-1D28-4427-8AC5-36EDB92A853D}" type="slidenum">
              <a:rPr lang="en-US" smtClean="0"/>
              <a:pPr/>
              <a:t>10</a:t>
            </a:fld>
            <a:endParaRPr lang="en-US"/>
          </a:p>
        </p:txBody>
      </p:sp>
    </p:spTree>
    <p:extLst>
      <p:ext uri="{BB962C8B-B14F-4D97-AF65-F5344CB8AC3E}">
        <p14:creationId xmlns:p14="http://schemas.microsoft.com/office/powerpoint/2010/main" val="274085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estilo do título mestre</a:t>
            </a:r>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p:cNvPicPr>
            <a:picLocks noChangeAspect="1" noChangeArrowheads="1"/>
          </p:cNvPicPr>
          <p:nvPr userDrawn="1"/>
        </p:nvPicPr>
        <p:blipFill>
          <a:blip r:embed="rId13" cstate="print"/>
          <a:srcRect/>
          <a:stretch>
            <a:fillRect/>
          </a:stretch>
        </p:blipFill>
        <p:spPr bwMode="auto">
          <a:xfrm>
            <a:off x="230188" y="328613"/>
            <a:ext cx="8685212" cy="6200775"/>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8" Type="http://schemas.openxmlformats.org/officeDocument/2006/relationships/image" Target="../media/image60.em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5" name="Text Box 59"/>
          <p:cNvSpPr txBox="1">
            <a:spLocks noChangeArrowheads="1"/>
          </p:cNvSpPr>
          <p:nvPr/>
        </p:nvSpPr>
        <p:spPr bwMode="auto">
          <a:xfrm>
            <a:off x="683568" y="2348880"/>
            <a:ext cx="7470690" cy="892552"/>
          </a:xfrm>
          <a:prstGeom prst="rect">
            <a:avLst/>
          </a:prstGeom>
          <a:noFill/>
          <a:ln w="9525">
            <a:noFill/>
            <a:miter lim="800000"/>
            <a:headEnd/>
            <a:tailEnd/>
          </a:ln>
          <a:effectLst/>
        </p:spPr>
        <p:txBody>
          <a:bodyPr wrap="square">
            <a:spAutoFit/>
          </a:bodyPr>
          <a:lstStyle/>
          <a:p>
            <a:pPr algn="ctr"/>
            <a:r>
              <a:rPr lang="x-none" sz="3200" b="1" dirty="0" smtClean="0"/>
              <a:t>Resource Placement and Assignment</a:t>
            </a:r>
          </a:p>
          <a:p>
            <a:pPr algn="ctr"/>
            <a:r>
              <a:rPr lang="x-none" sz="2000" b="1" dirty="0" smtClean="0"/>
              <a:t>- COIN in Multi-Objective scenarios -</a:t>
            </a:r>
            <a:endParaRPr lang="pt-BR" sz="2000" dirty="0"/>
          </a:p>
        </p:txBody>
      </p:sp>
      <p:sp>
        <p:nvSpPr>
          <p:cNvPr id="3"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en-US" sz="2800" b="1" dirty="0" smtClean="0">
                <a:solidFill>
                  <a:srgbClr val="009900"/>
                </a:solidFill>
              </a:rPr>
              <a:t>title</a:t>
            </a:r>
            <a:endParaRPr lang="en-US" sz="2800" dirty="0">
              <a:solidFill>
                <a:srgbClr val="009900"/>
              </a:solidFill>
            </a:endParaRPr>
          </a:p>
        </p:txBody>
      </p:sp>
    </p:spTree>
    <p:extLst>
      <p:ext uri="{BB962C8B-B14F-4D97-AF65-F5344CB8AC3E}">
        <p14:creationId xmlns:p14="http://schemas.microsoft.com/office/powerpoint/2010/main" val="27173754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smtClean="0">
                <a:solidFill>
                  <a:srgbClr val="009900"/>
                </a:solidFill>
              </a:rPr>
              <a:t>WHY COIN</a:t>
            </a:r>
            <a:endParaRPr lang="en-US" sz="2800" dirty="0">
              <a:solidFill>
                <a:srgbClr val="009900"/>
              </a:solidFill>
            </a:endParaRPr>
          </a:p>
        </p:txBody>
      </p:sp>
      <p:sp>
        <p:nvSpPr>
          <p:cNvPr id="3"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2899255"/>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dirty="0" smtClean="0">
                <a:solidFill>
                  <a:schemeClr val="accent2"/>
                </a:solidFill>
              </a:rPr>
              <a:t>REASON</a:t>
            </a:r>
            <a:endParaRPr lang="pt-BR" sz="2000" dirty="0">
              <a:solidFill>
                <a:schemeClr val="accent2"/>
              </a:solidFill>
            </a:endParaRPr>
          </a:p>
          <a:p>
            <a:pPr marL="342900" indent="-342900" algn="just">
              <a:lnSpc>
                <a:spcPct val="80000"/>
              </a:lnSpc>
              <a:spcBef>
                <a:spcPct val="50000"/>
              </a:spcBef>
              <a:buFont typeface="Arial"/>
              <a:buChar char="•"/>
            </a:pPr>
            <a:r>
              <a:rPr lang="pt-BR" dirty="0" err="1" smtClean="0"/>
              <a:t>Problem</a:t>
            </a:r>
            <a:r>
              <a:rPr lang="pt-BR" dirty="0" smtClean="0"/>
              <a:t> </a:t>
            </a:r>
            <a:r>
              <a:rPr lang="pt-BR" dirty="0" err="1" smtClean="0"/>
              <a:t>can</a:t>
            </a:r>
            <a:r>
              <a:rPr lang="pt-BR" dirty="0" smtClean="0"/>
              <a:t> </a:t>
            </a:r>
            <a:r>
              <a:rPr lang="pt-BR" dirty="0" err="1" smtClean="0"/>
              <a:t>be</a:t>
            </a:r>
            <a:r>
              <a:rPr lang="pt-BR" dirty="0" smtClean="0"/>
              <a:t> </a:t>
            </a:r>
            <a:r>
              <a:rPr lang="pt-BR" dirty="0" err="1" smtClean="0"/>
              <a:t>understood</a:t>
            </a:r>
            <a:r>
              <a:rPr lang="pt-BR" dirty="0" smtClean="0"/>
              <a:t> </a:t>
            </a:r>
            <a:r>
              <a:rPr lang="pt-BR" dirty="0" err="1" smtClean="0"/>
              <a:t>by</a:t>
            </a:r>
            <a:r>
              <a:rPr lang="pt-BR" dirty="0" smtClean="0"/>
              <a:t> </a:t>
            </a:r>
            <a:r>
              <a:rPr lang="pt-BR" dirty="0" err="1"/>
              <a:t>the</a:t>
            </a:r>
            <a:r>
              <a:rPr lang="pt-BR" dirty="0"/>
              <a:t> </a:t>
            </a:r>
            <a:r>
              <a:rPr lang="pt-BR" dirty="0" err="1" smtClean="0"/>
              <a:t>collective</a:t>
            </a:r>
            <a:r>
              <a:rPr lang="pt-BR" dirty="0" smtClean="0"/>
              <a:t>.</a:t>
            </a:r>
          </a:p>
          <a:p>
            <a:pPr marL="342900" indent="-342900" algn="just">
              <a:lnSpc>
                <a:spcPct val="80000"/>
              </a:lnSpc>
              <a:spcBef>
                <a:spcPct val="50000"/>
              </a:spcBef>
              <a:buFont typeface="Arial"/>
              <a:buChar char="•"/>
            </a:pPr>
            <a:r>
              <a:rPr lang="pt-BR" dirty="0" err="1" smtClean="0"/>
              <a:t>Complex</a:t>
            </a:r>
            <a:r>
              <a:rPr lang="pt-BR" dirty="0" smtClean="0"/>
              <a:t> </a:t>
            </a:r>
            <a:r>
              <a:rPr lang="pt-BR" dirty="0" err="1" smtClean="0"/>
              <a:t>scenarios</a:t>
            </a:r>
            <a:r>
              <a:rPr lang="pt-BR" dirty="0" smtClean="0"/>
              <a:t>, hard for </a:t>
            </a:r>
            <a:r>
              <a:rPr lang="pt-BR" dirty="0" err="1" smtClean="0"/>
              <a:t>computer</a:t>
            </a:r>
            <a:r>
              <a:rPr lang="pt-BR" dirty="0" smtClean="0"/>
              <a:t>.</a:t>
            </a:r>
          </a:p>
          <a:p>
            <a:pPr marL="342900" indent="-342900" algn="just">
              <a:lnSpc>
                <a:spcPct val="80000"/>
              </a:lnSpc>
              <a:spcBef>
                <a:spcPct val="50000"/>
              </a:spcBef>
              <a:buFont typeface="Arial"/>
              <a:buChar char="•"/>
            </a:pPr>
            <a:r>
              <a:rPr lang="pt-BR" dirty="0" smtClean="0"/>
              <a:t>Some (extra/</a:t>
            </a:r>
            <a:r>
              <a:rPr lang="pt-BR" dirty="0" err="1" smtClean="0"/>
              <a:t>hidden</a:t>
            </a:r>
            <a:r>
              <a:rPr lang="pt-BR" dirty="0" smtClean="0"/>
              <a:t>) </a:t>
            </a:r>
            <a:r>
              <a:rPr lang="pt-BR" dirty="0" err="1" smtClean="0"/>
              <a:t>objectives</a:t>
            </a:r>
            <a:r>
              <a:rPr lang="pt-BR" dirty="0" smtClean="0"/>
              <a:t> </a:t>
            </a:r>
            <a:r>
              <a:rPr lang="pt-BR" dirty="0"/>
              <a:t>are hard </a:t>
            </a:r>
            <a:r>
              <a:rPr lang="pt-BR" dirty="0" err="1"/>
              <a:t>to</a:t>
            </a:r>
            <a:r>
              <a:rPr lang="pt-BR" dirty="0"/>
              <a:t> </a:t>
            </a:r>
            <a:r>
              <a:rPr lang="pt-BR" dirty="0" err="1"/>
              <a:t>comprehend</a:t>
            </a:r>
            <a:r>
              <a:rPr lang="pt-BR" dirty="0"/>
              <a:t> </a:t>
            </a:r>
            <a:r>
              <a:rPr lang="pt-BR" dirty="0" err="1"/>
              <a:t>and</a:t>
            </a:r>
            <a:r>
              <a:rPr lang="pt-BR" dirty="0"/>
              <a:t> </a:t>
            </a:r>
            <a:r>
              <a:rPr lang="pt-BR" dirty="0" err="1"/>
              <a:t>to</a:t>
            </a:r>
            <a:r>
              <a:rPr lang="pt-BR" dirty="0"/>
              <a:t> </a:t>
            </a:r>
            <a:r>
              <a:rPr lang="pt-BR" dirty="0" err="1" smtClean="0"/>
              <a:t>work</a:t>
            </a:r>
            <a:r>
              <a:rPr lang="pt-BR" dirty="0" smtClean="0"/>
              <a:t> </a:t>
            </a:r>
          </a:p>
          <a:p>
            <a:pPr marL="800100" lvl="1" indent="-342900" algn="just">
              <a:lnSpc>
                <a:spcPct val="80000"/>
              </a:lnSpc>
              <a:spcBef>
                <a:spcPct val="50000"/>
              </a:spcBef>
              <a:buFont typeface="Courier New"/>
              <a:buChar char="o"/>
            </a:pPr>
            <a:r>
              <a:rPr lang="pt-BR" dirty="0" err="1" smtClean="0"/>
              <a:t>Take</a:t>
            </a:r>
            <a:r>
              <a:rPr lang="pt-BR" dirty="0" smtClean="0"/>
              <a:t> </a:t>
            </a:r>
            <a:r>
              <a:rPr lang="pt-BR" dirty="0" err="1" smtClean="0"/>
              <a:t>the</a:t>
            </a:r>
            <a:r>
              <a:rPr lang="pt-BR" dirty="0" smtClean="0"/>
              <a:t> </a:t>
            </a:r>
            <a:r>
              <a:rPr lang="pt-BR" dirty="0" err="1" smtClean="0"/>
              <a:t>advantage</a:t>
            </a:r>
            <a:r>
              <a:rPr lang="pt-BR" dirty="0" smtClean="0"/>
              <a:t> </a:t>
            </a:r>
            <a:r>
              <a:rPr lang="pt-BR" dirty="0" err="1" smtClean="0"/>
              <a:t>of</a:t>
            </a:r>
            <a:r>
              <a:rPr lang="pt-BR" dirty="0" smtClean="0"/>
              <a:t> </a:t>
            </a:r>
            <a:r>
              <a:rPr lang="pt-BR" dirty="0" err="1" smtClean="0"/>
              <a:t>human</a:t>
            </a:r>
            <a:r>
              <a:rPr lang="pt-BR" dirty="0" smtClean="0"/>
              <a:t> </a:t>
            </a:r>
            <a:r>
              <a:rPr lang="pt-BR" dirty="0" err="1" smtClean="0"/>
              <a:t>perception</a:t>
            </a:r>
            <a:r>
              <a:rPr lang="pt-BR" dirty="0" smtClean="0"/>
              <a:t>, </a:t>
            </a:r>
            <a:r>
              <a:rPr lang="pt-BR" dirty="0" err="1" smtClean="0"/>
              <a:t>subjectivity</a:t>
            </a:r>
            <a:r>
              <a:rPr lang="pt-BR" dirty="0" smtClean="0"/>
              <a:t> </a:t>
            </a:r>
            <a:r>
              <a:rPr lang="pt-BR" dirty="0" err="1" smtClean="0"/>
              <a:t>and</a:t>
            </a:r>
            <a:r>
              <a:rPr lang="pt-BR" dirty="0" smtClean="0"/>
              <a:t> </a:t>
            </a:r>
            <a:r>
              <a:rPr lang="pt-BR" dirty="0" err="1" smtClean="0"/>
              <a:t>agility</a:t>
            </a:r>
            <a:r>
              <a:rPr lang="pt-BR" dirty="0" smtClean="0"/>
              <a:t>.</a:t>
            </a:r>
          </a:p>
          <a:p>
            <a:pPr marL="342900" indent="-342900" algn="just">
              <a:lnSpc>
                <a:spcPct val="80000"/>
              </a:lnSpc>
              <a:spcBef>
                <a:spcPct val="50000"/>
              </a:spcBef>
              <a:buFont typeface="Arial"/>
              <a:buChar char="•"/>
            </a:pPr>
            <a:r>
              <a:rPr lang="en-US" dirty="0" smtClean="0"/>
              <a:t>Intelligence from </a:t>
            </a:r>
            <a:r>
              <a:rPr lang="en-US" dirty="0"/>
              <a:t>participatory </a:t>
            </a:r>
            <a:r>
              <a:rPr lang="en-US" dirty="0" smtClean="0"/>
              <a:t>actions </a:t>
            </a:r>
            <a:r>
              <a:rPr lang="en-US" dirty="0"/>
              <a:t>of many </a:t>
            </a:r>
            <a:r>
              <a:rPr lang="en-US" dirty="0" smtClean="0"/>
              <a:t>individuals.</a:t>
            </a:r>
            <a:r>
              <a:rPr lang="pt-BR" dirty="0" smtClean="0"/>
              <a:t> </a:t>
            </a:r>
          </a:p>
          <a:p>
            <a:pPr marL="342900" indent="-342900" algn="just">
              <a:lnSpc>
                <a:spcPct val="80000"/>
              </a:lnSpc>
              <a:spcBef>
                <a:spcPct val="50000"/>
              </a:spcBef>
              <a:buFont typeface="Arial"/>
              <a:buChar char="•"/>
            </a:pPr>
            <a:r>
              <a:rPr lang="pt-BR" dirty="0" smtClean="0"/>
              <a:t>(?) </a:t>
            </a:r>
            <a:r>
              <a:rPr lang="pt-BR" dirty="0" err="1" smtClean="0"/>
              <a:t>Collective</a:t>
            </a:r>
            <a:r>
              <a:rPr lang="pt-BR" dirty="0" smtClean="0"/>
              <a:t> </a:t>
            </a:r>
            <a:r>
              <a:rPr lang="pt-BR" i="1" dirty="0" err="1" smtClean="0"/>
              <a:t>reference</a:t>
            </a:r>
            <a:r>
              <a:rPr lang="pt-BR" i="1" dirty="0" smtClean="0"/>
              <a:t> points</a:t>
            </a:r>
            <a:r>
              <a:rPr lang="pt-BR" dirty="0"/>
              <a:t> </a:t>
            </a:r>
            <a:r>
              <a:rPr lang="pt-BR" dirty="0" err="1" smtClean="0"/>
              <a:t>or</a:t>
            </a:r>
            <a:r>
              <a:rPr lang="pt-BR" dirty="0" smtClean="0"/>
              <a:t> </a:t>
            </a:r>
            <a:r>
              <a:rPr lang="pt-BR" i="1" dirty="0" err="1" smtClean="0"/>
              <a:t>hints</a:t>
            </a:r>
            <a:r>
              <a:rPr lang="pt-BR" dirty="0" smtClean="0"/>
              <a:t> </a:t>
            </a:r>
            <a:r>
              <a:rPr lang="pt-BR" dirty="0" err="1" smtClean="0"/>
              <a:t>to</a:t>
            </a:r>
            <a:r>
              <a:rPr lang="pt-BR" dirty="0" smtClean="0"/>
              <a:t> a </a:t>
            </a:r>
            <a:r>
              <a:rPr lang="pt-BR" dirty="0" err="1" smtClean="0"/>
              <a:t>narrow</a:t>
            </a:r>
            <a:r>
              <a:rPr lang="pt-BR" dirty="0" smtClean="0"/>
              <a:t> </a:t>
            </a:r>
            <a:r>
              <a:rPr lang="pt-BR" dirty="0" err="1" smtClean="0"/>
              <a:t>representation</a:t>
            </a:r>
            <a:r>
              <a:rPr lang="pt-BR" dirty="0" smtClean="0"/>
              <a:t>.</a:t>
            </a:r>
          </a:p>
          <a:p>
            <a:pPr marL="342900" indent="-342900" algn="just">
              <a:lnSpc>
                <a:spcPct val="80000"/>
              </a:lnSpc>
              <a:spcBef>
                <a:spcPct val="50000"/>
              </a:spcBef>
              <a:buFont typeface="Arial"/>
              <a:buChar char="•"/>
            </a:pPr>
            <a:endParaRPr lang="pt-BR" sz="2000" dirty="0" smtClean="0"/>
          </a:p>
        </p:txBody>
      </p:sp>
    </p:spTree>
    <p:extLst>
      <p:ext uri="{BB962C8B-B14F-4D97-AF65-F5344CB8AC3E}">
        <p14:creationId xmlns:p14="http://schemas.microsoft.com/office/powerpoint/2010/main" val="2093247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smtClean="0">
                <a:solidFill>
                  <a:srgbClr val="009900"/>
                </a:solidFill>
              </a:rPr>
              <a:t>WHY COIN</a:t>
            </a:r>
            <a:endParaRPr lang="en-US" sz="2800" dirty="0">
              <a:solidFill>
                <a:srgbClr val="009900"/>
              </a:solidFill>
            </a:endParaRPr>
          </a:p>
        </p:txBody>
      </p:sp>
      <p:sp>
        <p:nvSpPr>
          <p:cNvPr id="3"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4837222"/>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dirty="0" smtClean="0">
                <a:solidFill>
                  <a:schemeClr val="accent2"/>
                </a:solidFill>
              </a:rPr>
              <a:t>EXPECTED BENEFITS</a:t>
            </a:r>
            <a:endParaRPr lang="pt-BR" sz="2000" dirty="0">
              <a:solidFill>
                <a:schemeClr val="accent2"/>
              </a:solidFill>
            </a:endParaRPr>
          </a:p>
          <a:p>
            <a:pPr marL="342900" indent="-342900" algn="just">
              <a:lnSpc>
                <a:spcPct val="80000"/>
              </a:lnSpc>
              <a:spcBef>
                <a:spcPct val="50000"/>
              </a:spcBef>
              <a:buFont typeface="Arial"/>
              <a:buChar char="•"/>
            </a:pPr>
            <a:r>
              <a:rPr lang="pt-BR" sz="2000" dirty="0" err="1" smtClean="0"/>
              <a:t>Better</a:t>
            </a:r>
            <a:r>
              <a:rPr lang="pt-BR" sz="2000" dirty="0" smtClean="0"/>
              <a:t> </a:t>
            </a:r>
            <a:r>
              <a:rPr lang="pt-BR" sz="2000" dirty="0" err="1" smtClean="0"/>
              <a:t>answers</a:t>
            </a:r>
            <a:r>
              <a:rPr lang="pt-BR" sz="2000" dirty="0" smtClean="0"/>
              <a:t> (trade-off).</a:t>
            </a:r>
          </a:p>
          <a:p>
            <a:pPr marL="342900" indent="-342900" algn="just">
              <a:lnSpc>
                <a:spcPct val="80000"/>
              </a:lnSpc>
              <a:spcBef>
                <a:spcPct val="50000"/>
              </a:spcBef>
              <a:buFont typeface="Arial"/>
              <a:buChar char="•"/>
            </a:pPr>
            <a:r>
              <a:rPr lang="pt-BR" sz="2000" dirty="0" err="1" smtClean="0"/>
              <a:t>Narrow</a:t>
            </a:r>
            <a:r>
              <a:rPr lang="pt-BR" sz="2000" dirty="0" smtClean="0"/>
              <a:t> Pareto-</a:t>
            </a:r>
            <a:r>
              <a:rPr lang="pt-BR" sz="2000" dirty="0" err="1" smtClean="0"/>
              <a:t>optimal</a:t>
            </a:r>
            <a:r>
              <a:rPr lang="pt-BR" sz="2000" dirty="0" smtClean="0"/>
              <a:t> front</a:t>
            </a:r>
            <a:r>
              <a:rPr lang="x-none" sz="2000" dirty="0" smtClean="0"/>
              <a:t>.</a:t>
            </a:r>
          </a:p>
          <a:p>
            <a:pPr marL="342900" indent="-342900" algn="just">
              <a:lnSpc>
                <a:spcPct val="80000"/>
              </a:lnSpc>
              <a:spcBef>
                <a:spcPct val="50000"/>
              </a:spcBef>
              <a:buFont typeface="Arial"/>
              <a:buChar char="•"/>
            </a:pPr>
            <a:r>
              <a:rPr lang="x-none" sz="2000" dirty="0" smtClean="0"/>
              <a:t>Get individual characteristics from the participants</a:t>
            </a:r>
          </a:p>
          <a:p>
            <a:pPr algn="just">
              <a:lnSpc>
                <a:spcPct val="80000"/>
              </a:lnSpc>
              <a:spcBef>
                <a:spcPct val="50000"/>
              </a:spcBef>
            </a:pPr>
            <a:endParaRPr lang="x-none" sz="2000" dirty="0" smtClean="0"/>
          </a:p>
          <a:p>
            <a:pPr marL="342900" indent="-342900" algn="just">
              <a:lnSpc>
                <a:spcPct val="70000"/>
              </a:lnSpc>
              <a:spcBef>
                <a:spcPct val="50000"/>
              </a:spcBef>
              <a:buFont typeface="Arial"/>
              <a:buChar char="•"/>
            </a:pPr>
            <a:r>
              <a:rPr lang="pt-BR" sz="2000" dirty="0" err="1" smtClean="0">
                <a:solidFill>
                  <a:schemeClr val="bg1">
                    <a:lumMod val="50000"/>
                  </a:schemeClr>
                </a:solidFill>
              </a:rPr>
              <a:t>Quicker</a:t>
            </a:r>
            <a:r>
              <a:rPr lang="pt-BR" sz="2000" dirty="0" smtClean="0">
                <a:solidFill>
                  <a:schemeClr val="bg1">
                    <a:lumMod val="50000"/>
                  </a:schemeClr>
                </a:solidFill>
              </a:rPr>
              <a:t> </a:t>
            </a:r>
            <a:r>
              <a:rPr lang="pt-BR" sz="2000" dirty="0" err="1" smtClean="0">
                <a:solidFill>
                  <a:schemeClr val="bg1">
                    <a:lumMod val="50000"/>
                  </a:schemeClr>
                </a:solidFill>
              </a:rPr>
              <a:t>resolution</a:t>
            </a:r>
            <a:r>
              <a:rPr lang="pt-BR" sz="2000" dirty="0" smtClean="0">
                <a:solidFill>
                  <a:schemeClr val="bg1">
                    <a:lumMod val="50000"/>
                  </a:schemeClr>
                </a:solidFill>
              </a:rPr>
              <a:t> (</a:t>
            </a:r>
            <a:r>
              <a:rPr lang="pt-BR" sz="2000" dirty="0" err="1" smtClean="0">
                <a:solidFill>
                  <a:schemeClr val="bg1">
                    <a:lumMod val="50000"/>
                  </a:schemeClr>
                </a:solidFill>
              </a:rPr>
              <a:t>iteration</a:t>
            </a:r>
            <a:r>
              <a:rPr lang="pt-BR" sz="2000" dirty="0" smtClean="0">
                <a:solidFill>
                  <a:schemeClr val="bg1">
                    <a:lumMod val="50000"/>
                  </a:schemeClr>
                </a:solidFill>
              </a:rPr>
              <a:t>).</a:t>
            </a:r>
          </a:p>
          <a:p>
            <a:pPr marL="342900" indent="-342900" algn="just">
              <a:lnSpc>
                <a:spcPct val="70000"/>
              </a:lnSpc>
              <a:spcBef>
                <a:spcPct val="50000"/>
              </a:spcBef>
              <a:buFont typeface="Arial"/>
              <a:buChar char="•"/>
            </a:pPr>
            <a:r>
              <a:rPr lang="pt-BR" sz="2000" dirty="0" err="1">
                <a:solidFill>
                  <a:schemeClr val="bg1">
                    <a:lumMod val="50000"/>
                  </a:schemeClr>
                </a:solidFill>
              </a:rPr>
              <a:t>Narrow</a:t>
            </a:r>
            <a:r>
              <a:rPr lang="pt-BR" sz="2000" dirty="0">
                <a:solidFill>
                  <a:schemeClr val="bg1">
                    <a:lumMod val="50000"/>
                  </a:schemeClr>
                </a:solidFill>
              </a:rPr>
              <a:t> Pareto-</a:t>
            </a:r>
            <a:r>
              <a:rPr lang="pt-BR" sz="2000" dirty="0" err="1">
                <a:solidFill>
                  <a:schemeClr val="bg1">
                    <a:lumMod val="50000"/>
                  </a:schemeClr>
                </a:solidFill>
              </a:rPr>
              <a:t>optimal</a:t>
            </a:r>
            <a:r>
              <a:rPr lang="pt-BR" sz="2000" dirty="0">
                <a:solidFill>
                  <a:schemeClr val="bg1">
                    <a:lumMod val="50000"/>
                  </a:schemeClr>
                </a:solidFill>
              </a:rPr>
              <a:t> front</a:t>
            </a:r>
            <a:r>
              <a:rPr lang="x-none" sz="2000" dirty="0">
                <a:solidFill>
                  <a:schemeClr val="bg1">
                    <a:lumMod val="50000"/>
                  </a:schemeClr>
                </a:solidFill>
              </a:rPr>
              <a:t>.</a:t>
            </a:r>
          </a:p>
          <a:p>
            <a:pPr marL="342900" indent="-342900" algn="just">
              <a:lnSpc>
                <a:spcPct val="70000"/>
              </a:lnSpc>
              <a:spcBef>
                <a:spcPct val="50000"/>
              </a:spcBef>
              <a:buFont typeface="Arial"/>
              <a:buChar char="•"/>
            </a:pPr>
            <a:r>
              <a:rPr lang="pt-BR" sz="2000" dirty="0" smtClean="0">
                <a:solidFill>
                  <a:schemeClr val="bg1">
                    <a:lumMod val="50000"/>
                  </a:schemeClr>
                </a:solidFill>
              </a:rPr>
              <a:t>Non-</a:t>
            </a:r>
            <a:r>
              <a:rPr lang="pt-BR" sz="2000" dirty="0" err="1" smtClean="0">
                <a:solidFill>
                  <a:schemeClr val="bg1">
                    <a:lumMod val="50000"/>
                  </a:schemeClr>
                </a:solidFill>
              </a:rPr>
              <a:t>obvius</a:t>
            </a:r>
            <a:r>
              <a:rPr lang="pt-BR" sz="2000" dirty="0" smtClean="0">
                <a:solidFill>
                  <a:schemeClr val="bg1">
                    <a:lumMod val="50000"/>
                  </a:schemeClr>
                </a:solidFill>
              </a:rPr>
              <a:t> </a:t>
            </a:r>
            <a:r>
              <a:rPr lang="pt-BR" sz="2000" dirty="0" err="1" smtClean="0">
                <a:solidFill>
                  <a:schemeClr val="bg1">
                    <a:lumMod val="50000"/>
                  </a:schemeClr>
                </a:solidFill>
              </a:rPr>
              <a:t>and</a:t>
            </a:r>
            <a:r>
              <a:rPr lang="pt-BR" sz="2000" dirty="0" smtClean="0">
                <a:solidFill>
                  <a:schemeClr val="bg1">
                    <a:lumMod val="50000"/>
                  </a:schemeClr>
                </a:solidFill>
              </a:rPr>
              <a:t> Non-</a:t>
            </a:r>
            <a:r>
              <a:rPr lang="pt-BR" sz="2000" dirty="0" err="1" smtClean="0">
                <a:solidFill>
                  <a:schemeClr val="bg1">
                    <a:lumMod val="50000"/>
                  </a:schemeClr>
                </a:solidFill>
              </a:rPr>
              <a:t>explicit</a:t>
            </a:r>
            <a:r>
              <a:rPr lang="pt-BR" sz="2000" dirty="0" smtClean="0">
                <a:solidFill>
                  <a:schemeClr val="bg1">
                    <a:lumMod val="50000"/>
                  </a:schemeClr>
                </a:solidFill>
              </a:rPr>
              <a:t> </a:t>
            </a:r>
            <a:r>
              <a:rPr lang="pt-BR" sz="2000" dirty="0" err="1" smtClean="0">
                <a:solidFill>
                  <a:schemeClr val="bg1">
                    <a:lumMod val="50000"/>
                  </a:schemeClr>
                </a:solidFill>
              </a:rPr>
              <a:t>objectives</a:t>
            </a:r>
            <a:r>
              <a:rPr lang="pt-BR" sz="2000" dirty="0" smtClean="0">
                <a:solidFill>
                  <a:schemeClr val="bg1">
                    <a:lumMod val="50000"/>
                  </a:schemeClr>
                </a:solidFill>
              </a:rPr>
              <a:t> </a:t>
            </a:r>
            <a:r>
              <a:rPr lang="pt-BR" sz="2000" dirty="0" err="1" smtClean="0">
                <a:solidFill>
                  <a:schemeClr val="bg1">
                    <a:lumMod val="50000"/>
                  </a:schemeClr>
                </a:solidFill>
              </a:rPr>
              <a:t>appreciation</a:t>
            </a:r>
            <a:r>
              <a:rPr lang="pt-BR" sz="2000" dirty="0" smtClean="0">
                <a:solidFill>
                  <a:schemeClr val="bg1">
                    <a:lumMod val="50000"/>
                  </a:schemeClr>
                </a:solidFill>
              </a:rPr>
              <a:t>. (</a:t>
            </a:r>
            <a:r>
              <a:rPr lang="pt-BR" sz="2000" b="1" dirty="0" err="1" smtClean="0">
                <a:solidFill>
                  <a:schemeClr val="bg1">
                    <a:lumMod val="50000"/>
                  </a:schemeClr>
                </a:solidFill>
              </a:rPr>
              <a:t>Subjectivity</a:t>
            </a:r>
            <a:r>
              <a:rPr lang="pt-BR" sz="2000" dirty="0" smtClean="0">
                <a:solidFill>
                  <a:schemeClr val="bg1">
                    <a:lumMod val="50000"/>
                  </a:schemeClr>
                </a:solidFill>
              </a:rPr>
              <a:t>)</a:t>
            </a:r>
          </a:p>
          <a:p>
            <a:pPr marL="342900" indent="-342900" algn="just">
              <a:lnSpc>
                <a:spcPct val="70000"/>
              </a:lnSpc>
              <a:spcBef>
                <a:spcPct val="50000"/>
              </a:spcBef>
              <a:buFont typeface="Arial"/>
              <a:buChar char="•"/>
            </a:pPr>
            <a:r>
              <a:rPr lang="pt-BR" sz="2000" dirty="0" smtClean="0">
                <a:solidFill>
                  <a:schemeClr val="bg1">
                    <a:lumMod val="50000"/>
                  </a:schemeClr>
                </a:solidFill>
              </a:rPr>
              <a:t>(</a:t>
            </a:r>
            <a:r>
              <a:rPr lang="pt-BR" sz="2000" dirty="0" err="1" smtClean="0">
                <a:solidFill>
                  <a:schemeClr val="bg1">
                    <a:lumMod val="50000"/>
                  </a:schemeClr>
                </a:solidFill>
              </a:rPr>
              <a:t>or</a:t>
            </a:r>
            <a:r>
              <a:rPr lang="pt-BR" sz="2000" dirty="0" smtClean="0">
                <a:solidFill>
                  <a:schemeClr val="bg1">
                    <a:lumMod val="50000"/>
                  </a:schemeClr>
                </a:solidFill>
              </a:rPr>
              <a:t>) Learning </a:t>
            </a:r>
            <a:r>
              <a:rPr lang="pt-BR" sz="2000" dirty="0" err="1" smtClean="0">
                <a:solidFill>
                  <a:schemeClr val="bg1">
                    <a:lumMod val="50000"/>
                  </a:schemeClr>
                </a:solidFill>
              </a:rPr>
              <a:t>from</a:t>
            </a:r>
            <a:r>
              <a:rPr lang="pt-BR" sz="2000" dirty="0">
                <a:solidFill>
                  <a:schemeClr val="bg1">
                    <a:lumMod val="50000"/>
                  </a:schemeClr>
                </a:solidFill>
              </a:rPr>
              <a:t> </a:t>
            </a:r>
            <a:r>
              <a:rPr lang="pt-BR" sz="2000" dirty="0" err="1" smtClean="0">
                <a:solidFill>
                  <a:schemeClr val="bg1">
                    <a:lumMod val="50000"/>
                  </a:schemeClr>
                </a:solidFill>
              </a:rPr>
              <a:t>collectivity</a:t>
            </a:r>
            <a:endParaRPr lang="pt-BR" sz="2000" dirty="0" smtClean="0">
              <a:solidFill>
                <a:schemeClr val="bg1">
                  <a:lumMod val="50000"/>
                </a:schemeClr>
              </a:solidFill>
            </a:endParaRPr>
          </a:p>
          <a:p>
            <a:pPr marL="342900" indent="-342900" algn="just">
              <a:lnSpc>
                <a:spcPct val="150000"/>
              </a:lnSpc>
              <a:spcBef>
                <a:spcPct val="50000"/>
              </a:spcBef>
              <a:buFont typeface="Arial"/>
              <a:buChar char="•"/>
            </a:pPr>
            <a:endParaRPr lang="pt-BR" sz="2000" dirty="0" smtClean="0"/>
          </a:p>
          <a:p>
            <a:pPr marL="342900" indent="-342900" algn="just">
              <a:lnSpc>
                <a:spcPct val="80000"/>
              </a:lnSpc>
              <a:spcBef>
                <a:spcPct val="50000"/>
              </a:spcBef>
              <a:buFont typeface="Arial"/>
              <a:buChar char="•"/>
            </a:pPr>
            <a:endParaRPr lang="pt-BR" sz="2000" dirty="0" smtClean="0"/>
          </a:p>
        </p:txBody>
      </p:sp>
    </p:spTree>
    <p:extLst>
      <p:ext uri="{BB962C8B-B14F-4D97-AF65-F5344CB8AC3E}">
        <p14:creationId xmlns:p14="http://schemas.microsoft.com/office/powerpoint/2010/main" val="16510445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How</a:t>
            </a:r>
            <a:r>
              <a:rPr lang="pt-BR" sz="2800" b="1" dirty="0" smtClean="0">
                <a:solidFill>
                  <a:srgbClr val="009900"/>
                </a:solidFill>
              </a:rPr>
              <a:t> (</a:t>
            </a:r>
            <a:r>
              <a:rPr lang="pt-BR" sz="2800" b="1" dirty="0" err="1" smtClean="0">
                <a:solidFill>
                  <a:srgbClr val="009900"/>
                </a:solidFill>
              </a:rPr>
              <a:t>experiment</a:t>
            </a:r>
            <a:r>
              <a:rPr lang="pt-BR" sz="2800" b="1" dirty="0" smtClean="0">
                <a:solidFill>
                  <a:srgbClr val="009900"/>
                </a:solidFill>
              </a:rPr>
              <a:t>)</a:t>
            </a:r>
            <a:endParaRPr lang="en-US" sz="2800" dirty="0">
              <a:solidFill>
                <a:srgbClr val="009900"/>
              </a:solidFill>
            </a:endParaRPr>
          </a:p>
        </p:txBody>
      </p:sp>
      <p:sp>
        <p:nvSpPr>
          <p:cNvPr id="7" name="Text Box 62"/>
          <p:cNvSpPr txBox="1">
            <a:spLocks noChangeArrowheads="1"/>
          </p:cNvSpPr>
          <p:nvPr/>
        </p:nvSpPr>
        <p:spPr bwMode="auto">
          <a:xfrm>
            <a:off x="578294"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pic>
        <p:nvPicPr>
          <p:cNvPr id="3" name="Picture 2" descr="Captura de Tela 2014-08-17 às 16.37.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6766" y="2348880"/>
            <a:ext cx="864096" cy="652380"/>
          </a:xfrm>
          <a:prstGeom prst="rect">
            <a:avLst/>
          </a:prstGeom>
        </p:spPr>
      </p:pic>
      <p:pic>
        <p:nvPicPr>
          <p:cNvPr id="4" name="Picture 3" descr="Captura de Tela 2014-08-17 às 16.37.3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6766" y="3205020"/>
            <a:ext cx="864096" cy="656028"/>
          </a:xfrm>
          <a:prstGeom prst="rect">
            <a:avLst/>
          </a:prstGeom>
        </p:spPr>
      </p:pic>
      <p:pic>
        <p:nvPicPr>
          <p:cNvPr id="5" name="Picture 4" descr="Captura de Tela 2014-08-17 às 16.38.3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3215" y="3789040"/>
            <a:ext cx="864917" cy="648072"/>
          </a:xfrm>
          <a:prstGeom prst="rect">
            <a:avLst/>
          </a:prstGeom>
        </p:spPr>
      </p:pic>
      <p:pic>
        <p:nvPicPr>
          <p:cNvPr id="9" name="Picture 8"/>
          <p:cNvPicPr>
            <a:picLocks noChangeAspect="1"/>
          </p:cNvPicPr>
          <p:nvPr/>
        </p:nvPicPr>
        <p:blipFill>
          <a:blip r:embed="rId6"/>
          <a:stretch>
            <a:fillRect/>
          </a:stretch>
        </p:blipFill>
        <p:spPr>
          <a:xfrm>
            <a:off x="1181428" y="3789040"/>
            <a:ext cx="648072" cy="648072"/>
          </a:xfrm>
          <a:prstGeom prst="rect">
            <a:avLst/>
          </a:prstGeom>
        </p:spPr>
      </p:pic>
      <p:sp>
        <p:nvSpPr>
          <p:cNvPr id="10" name="TextBox 9"/>
          <p:cNvSpPr txBox="1"/>
          <p:nvPr/>
        </p:nvSpPr>
        <p:spPr>
          <a:xfrm>
            <a:off x="3147812" y="2918709"/>
            <a:ext cx="377026" cy="307777"/>
          </a:xfrm>
          <a:prstGeom prst="rect">
            <a:avLst/>
          </a:prstGeom>
          <a:noFill/>
        </p:spPr>
        <p:txBody>
          <a:bodyPr wrap="none" rtlCol="0">
            <a:spAutoFit/>
          </a:bodyPr>
          <a:lstStyle/>
          <a:p>
            <a:r>
              <a:rPr lang="en-US" sz="1400" b="1" dirty="0" smtClean="0"/>
              <a:t>or</a:t>
            </a:r>
            <a:endParaRPr lang="en-US" sz="1400" b="1" dirty="0"/>
          </a:p>
        </p:txBody>
      </p:sp>
      <p:sp>
        <p:nvSpPr>
          <p:cNvPr id="11" name="TextBox 10"/>
          <p:cNvSpPr txBox="1"/>
          <p:nvPr/>
        </p:nvSpPr>
        <p:spPr>
          <a:xfrm>
            <a:off x="1181428" y="4509120"/>
            <a:ext cx="716612" cy="307777"/>
          </a:xfrm>
          <a:prstGeom prst="rect">
            <a:avLst/>
          </a:prstGeom>
          <a:noFill/>
        </p:spPr>
        <p:txBody>
          <a:bodyPr wrap="none" rtlCol="0">
            <a:spAutoFit/>
          </a:bodyPr>
          <a:lstStyle/>
          <a:p>
            <a:r>
              <a:rPr lang="en-US" sz="1400" b="1" dirty="0" smtClean="0"/>
              <a:t>EMOA</a:t>
            </a:r>
            <a:endParaRPr lang="en-US" sz="1400" b="1" dirty="0"/>
          </a:p>
        </p:txBody>
      </p:sp>
      <p:sp>
        <p:nvSpPr>
          <p:cNvPr id="12" name="TextBox 11"/>
          <p:cNvSpPr txBox="1"/>
          <p:nvPr/>
        </p:nvSpPr>
        <p:spPr>
          <a:xfrm>
            <a:off x="2927644" y="2060848"/>
            <a:ext cx="813218" cy="307777"/>
          </a:xfrm>
          <a:prstGeom prst="rect">
            <a:avLst/>
          </a:prstGeom>
          <a:noFill/>
        </p:spPr>
        <p:txBody>
          <a:bodyPr wrap="none" rtlCol="0">
            <a:spAutoFit/>
          </a:bodyPr>
          <a:lstStyle/>
          <a:p>
            <a:r>
              <a:rPr lang="en-US" sz="1400" b="1" dirty="0" smtClean="0"/>
              <a:t>choose</a:t>
            </a:r>
            <a:endParaRPr lang="en-US" sz="1400" b="1" dirty="0"/>
          </a:p>
        </p:txBody>
      </p:sp>
      <p:cxnSp>
        <p:nvCxnSpPr>
          <p:cNvPr id="14" name="Straight Arrow Connector 13"/>
          <p:cNvCxnSpPr/>
          <p:nvPr/>
        </p:nvCxnSpPr>
        <p:spPr>
          <a:xfrm>
            <a:off x="2477572" y="3097171"/>
            <a:ext cx="36004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15" name="Picture 14" descr="Captura de Tela 2014-08-17 às 16.37.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4918" y="2708920"/>
            <a:ext cx="864096" cy="652380"/>
          </a:xfrm>
          <a:prstGeom prst="rect">
            <a:avLst/>
          </a:prstGeom>
        </p:spPr>
      </p:pic>
      <p:cxnSp>
        <p:nvCxnSpPr>
          <p:cNvPr id="16" name="Straight Arrow Connector 15"/>
          <p:cNvCxnSpPr/>
          <p:nvPr/>
        </p:nvCxnSpPr>
        <p:spPr>
          <a:xfrm>
            <a:off x="3812870" y="3068960"/>
            <a:ext cx="36004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6" name="TextBox 25"/>
          <p:cNvSpPr txBox="1"/>
          <p:nvPr/>
        </p:nvSpPr>
        <p:spPr>
          <a:xfrm>
            <a:off x="4244918" y="2420888"/>
            <a:ext cx="903250" cy="307777"/>
          </a:xfrm>
          <a:prstGeom prst="rect">
            <a:avLst/>
          </a:prstGeom>
          <a:noFill/>
        </p:spPr>
        <p:txBody>
          <a:bodyPr wrap="none" rtlCol="0">
            <a:spAutoFit/>
          </a:bodyPr>
          <a:lstStyle/>
          <a:p>
            <a:r>
              <a:rPr lang="en-US" sz="1400" b="1" dirty="0" smtClean="0"/>
              <a:t>selected</a:t>
            </a:r>
            <a:endParaRPr lang="en-US" sz="1400" b="1" dirty="0"/>
          </a:p>
        </p:txBody>
      </p:sp>
      <p:cxnSp>
        <p:nvCxnSpPr>
          <p:cNvPr id="30" name="Straight Arrow Connector 29"/>
          <p:cNvCxnSpPr/>
          <p:nvPr/>
        </p:nvCxnSpPr>
        <p:spPr>
          <a:xfrm flipV="1">
            <a:off x="1469460" y="4869160"/>
            <a:ext cx="0" cy="100811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34" name="Picture 33" descr="Captura de Tela 2014-08-17 às 16.37.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6766" y="4293096"/>
            <a:ext cx="864096" cy="652380"/>
          </a:xfrm>
          <a:prstGeom prst="rect">
            <a:avLst/>
          </a:prstGeom>
        </p:spPr>
      </p:pic>
      <p:sp>
        <p:nvSpPr>
          <p:cNvPr id="36" name="TextBox 35"/>
          <p:cNvSpPr txBox="1"/>
          <p:nvPr/>
        </p:nvSpPr>
        <p:spPr>
          <a:xfrm>
            <a:off x="2804758" y="4869160"/>
            <a:ext cx="1022561" cy="523220"/>
          </a:xfrm>
          <a:prstGeom prst="rect">
            <a:avLst/>
          </a:prstGeom>
          <a:noFill/>
        </p:spPr>
        <p:txBody>
          <a:bodyPr wrap="none" rtlCol="0">
            <a:spAutoFit/>
          </a:bodyPr>
          <a:lstStyle/>
          <a:p>
            <a:pPr algn="ctr"/>
            <a:r>
              <a:rPr lang="en-US" sz="1400" b="1" dirty="0"/>
              <a:t>l</a:t>
            </a:r>
            <a:r>
              <a:rPr lang="en-US" sz="1400" b="1" dirty="0" smtClean="0"/>
              <a:t>ight local </a:t>
            </a:r>
          </a:p>
          <a:p>
            <a:pPr algn="ctr"/>
            <a:r>
              <a:rPr lang="en-US" sz="1400" b="1" dirty="0" smtClean="0"/>
              <a:t>search</a:t>
            </a:r>
            <a:endParaRPr lang="en-US" sz="1400" b="1" dirty="0"/>
          </a:p>
        </p:txBody>
      </p:sp>
      <p:cxnSp>
        <p:nvCxnSpPr>
          <p:cNvPr id="37" name="Elbow Connector 36"/>
          <p:cNvCxnSpPr/>
          <p:nvPr/>
        </p:nvCxnSpPr>
        <p:spPr>
          <a:xfrm rot="5400000">
            <a:off x="2765604" y="3933056"/>
            <a:ext cx="2304256" cy="1584176"/>
          </a:xfrm>
          <a:prstGeom prst="bentConnector3">
            <a:avLst>
              <a:gd name="adj1" fmla="val 100008"/>
            </a:avLst>
          </a:prstGeom>
          <a:ln>
            <a:tailEnd type="none"/>
          </a:ln>
          <a:effectLst/>
        </p:spPr>
        <p:style>
          <a:lnRef idx="2">
            <a:schemeClr val="accent2"/>
          </a:lnRef>
          <a:fillRef idx="0">
            <a:schemeClr val="accent2"/>
          </a:fillRef>
          <a:effectRef idx="1">
            <a:schemeClr val="accent2"/>
          </a:effectRef>
          <a:fontRef idx="minor">
            <a:schemeClr val="tx1"/>
          </a:fontRef>
        </p:style>
      </p:cxnSp>
      <p:cxnSp>
        <p:nvCxnSpPr>
          <p:cNvPr id="38" name="Straight Arrow Connector 37"/>
          <p:cNvCxnSpPr/>
          <p:nvPr/>
        </p:nvCxnSpPr>
        <p:spPr>
          <a:xfrm>
            <a:off x="2477572" y="4725144"/>
            <a:ext cx="36004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9" name="TextBox 38"/>
          <p:cNvSpPr txBox="1"/>
          <p:nvPr/>
        </p:nvSpPr>
        <p:spPr>
          <a:xfrm>
            <a:off x="6772555" y="3501008"/>
            <a:ext cx="673569" cy="307777"/>
          </a:xfrm>
          <a:prstGeom prst="rect">
            <a:avLst/>
          </a:prstGeom>
          <a:noFill/>
        </p:spPr>
        <p:txBody>
          <a:bodyPr wrap="none" rtlCol="0">
            <a:spAutoFit/>
          </a:bodyPr>
          <a:lstStyle/>
          <a:p>
            <a:r>
              <a:rPr lang="en-US" sz="1400" b="1" dirty="0" smtClean="0"/>
              <a:t>result</a:t>
            </a:r>
            <a:endParaRPr lang="en-US" sz="1400" b="1" dirty="0"/>
          </a:p>
        </p:txBody>
      </p:sp>
      <p:sp>
        <p:nvSpPr>
          <p:cNvPr id="41" name="TextBox 40"/>
          <p:cNvSpPr txBox="1"/>
          <p:nvPr/>
        </p:nvSpPr>
        <p:spPr>
          <a:xfrm>
            <a:off x="6582028" y="4561383"/>
            <a:ext cx="1518364" cy="523220"/>
          </a:xfrm>
          <a:prstGeom prst="rect">
            <a:avLst/>
          </a:prstGeom>
          <a:noFill/>
        </p:spPr>
        <p:txBody>
          <a:bodyPr wrap="none" rtlCol="0">
            <a:spAutoFit/>
          </a:bodyPr>
          <a:lstStyle/>
          <a:p>
            <a:pPr marL="285750" indent="-285750">
              <a:buFont typeface="Arial"/>
              <a:buChar char="•"/>
            </a:pPr>
            <a:r>
              <a:rPr lang="en-US" sz="1400" b="1" dirty="0" smtClean="0"/>
              <a:t>Analysis</a:t>
            </a:r>
          </a:p>
          <a:p>
            <a:pPr marL="285750" indent="-285750">
              <a:buFont typeface="Arial"/>
              <a:buChar char="•"/>
            </a:pPr>
            <a:r>
              <a:rPr lang="en-US" sz="1400" b="1" dirty="0" smtClean="0"/>
              <a:t>Comparison</a:t>
            </a:r>
            <a:endParaRPr lang="en-US" sz="1400" b="1" dirty="0"/>
          </a:p>
        </p:txBody>
      </p:sp>
      <p:cxnSp>
        <p:nvCxnSpPr>
          <p:cNvPr id="24" name="Elbow Connector 23"/>
          <p:cNvCxnSpPr/>
          <p:nvPr/>
        </p:nvCxnSpPr>
        <p:spPr>
          <a:xfrm rot="10800000" flipV="1">
            <a:off x="1469460" y="5373216"/>
            <a:ext cx="1872208" cy="504056"/>
          </a:xfrm>
          <a:prstGeom prst="bentConnector3">
            <a:avLst>
              <a:gd name="adj1" fmla="val 382"/>
            </a:avLst>
          </a:prstGeom>
          <a:ln>
            <a:tailEnd type="none"/>
          </a:ln>
          <a:effectLst/>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2477572" y="3101422"/>
            <a:ext cx="0" cy="1623722"/>
          </a:xfrm>
          <a:prstGeom prst="line">
            <a:avLst/>
          </a:prstGeom>
        </p:spPr>
        <p:style>
          <a:lnRef idx="3">
            <a:schemeClr val="accent2"/>
          </a:lnRef>
          <a:fillRef idx="0">
            <a:schemeClr val="accent2"/>
          </a:fillRef>
          <a:effectRef idx="2">
            <a:schemeClr val="accent2"/>
          </a:effectRef>
          <a:fontRef idx="minor">
            <a:schemeClr val="tx1"/>
          </a:fontRef>
        </p:style>
      </p:cxnSp>
      <p:cxnSp>
        <p:nvCxnSpPr>
          <p:cNvPr id="40" name="Straight Arrow Connector 39"/>
          <p:cNvCxnSpPr/>
          <p:nvPr/>
        </p:nvCxnSpPr>
        <p:spPr>
          <a:xfrm>
            <a:off x="1973516" y="4005064"/>
            <a:ext cx="36004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5" name="Right Arrow 44"/>
          <p:cNvSpPr/>
          <p:nvPr/>
        </p:nvSpPr>
        <p:spPr>
          <a:xfrm>
            <a:off x="5645924" y="3861048"/>
            <a:ext cx="720080" cy="36004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6" name="Rounded Rectangle 45"/>
          <p:cNvSpPr/>
          <p:nvPr/>
        </p:nvSpPr>
        <p:spPr>
          <a:xfrm>
            <a:off x="2117532" y="2060848"/>
            <a:ext cx="3168352" cy="3600400"/>
          </a:xfrm>
          <a:prstGeom prst="round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1184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How</a:t>
            </a:r>
            <a:r>
              <a:rPr lang="pt-BR" sz="2800" b="1" dirty="0" smtClean="0">
                <a:solidFill>
                  <a:srgbClr val="009900"/>
                </a:solidFill>
              </a:rPr>
              <a:t> (</a:t>
            </a:r>
            <a:r>
              <a:rPr lang="pt-BR" sz="2800" b="1" dirty="0" err="1" smtClean="0">
                <a:solidFill>
                  <a:srgbClr val="009900"/>
                </a:solidFill>
              </a:rPr>
              <a:t>experiment</a:t>
            </a:r>
            <a:r>
              <a:rPr lang="pt-BR" sz="2800" b="1" dirty="0" smtClean="0">
                <a:solidFill>
                  <a:srgbClr val="009900"/>
                </a:solidFill>
              </a:rPr>
              <a:t>)</a:t>
            </a:r>
            <a:endParaRPr lang="en-US" sz="2800" dirty="0">
              <a:solidFill>
                <a:srgbClr val="009900"/>
              </a:solidFill>
            </a:endParaRPr>
          </a:p>
        </p:txBody>
      </p:sp>
      <p:sp>
        <p:nvSpPr>
          <p:cNvPr id="7" name="Text Box 62"/>
          <p:cNvSpPr txBox="1">
            <a:spLocks noChangeArrowheads="1"/>
          </p:cNvSpPr>
          <p:nvPr/>
        </p:nvSpPr>
        <p:spPr bwMode="auto">
          <a:xfrm>
            <a:off x="578294"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pic>
        <p:nvPicPr>
          <p:cNvPr id="3" name="Picture 2" descr="Captura de Tela 2014-08-17 às 16.37.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6766" y="2348880"/>
            <a:ext cx="864096" cy="652380"/>
          </a:xfrm>
          <a:prstGeom prst="rect">
            <a:avLst/>
          </a:prstGeom>
        </p:spPr>
      </p:pic>
      <p:pic>
        <p:nvPicPr>
          <p:cNvPr id="4" name="Picture 3" descr="Captura de Tela 2014-08-17 às 16.37.3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6766" y="3205020"/>
            <a:ext cx="864096" cy="656028"/>
          </a:xfrm>
          <a:prstGeom prst="rect">
            <a:avLst/>
          </a:prstGeom>
        </p:spPr>
      </p:pic>
      <p:pic>
        <p:nvPicPr>
          <p:cNvPr id="5" name="Picture 4" descr="Captura de Tela 2014-08-17 às 16.38.3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3387" y="3717032"/>
            <a:ext cx="864917" cy="648072"/>
          </a:xfrm>
          <a:prstGeom prst="rect">
            <a:avLst/>
          </a:prstGeom>
        </p:spPr>
      </p:pic>
      <p:pic>
        <p:nvPicPr>
          <p:cNvPr id="9" name="Picture 8"/>
          <p:cNvPicPr>
            <a:picLocks noChangeAspect="1"/>
          </p:cNvPicPr>
          <p:nvPr/>
        </p:nvPicPr>
        <p:blipFill>
          <a:blip r:embed="rId6"/>
          <a:stretch>
            <a:fillRect/>
          </a:stretch>
        </p:blipFill>
        <p:spPr>
          <a:xfrm>
            <a:off x="1181428" y="3789040"/>
            <a:ext cx="648072" cy="648072"/>
          </a:xfrm>
          <a:prstGeom prst="rect">
            <a:avLst/>
          </a:prstGeom>
        </p:spPr>
      </p:pic>
      <p:sp>
        <p:nvSpPr>
          <p:cNvPr id="10" name="TextBox 9"/>
          <p:cNvSpPr txBox="1"/>
          <p:nvPr/>
        </p:nvSpPr>
        <p:spPr>
          <a:xfrm>
            <a:off x="3147812" y="2918709"/>
            <a:ext cx="377026" cy="307777"/>
          </a:xfrm>
          <a:prstGeom prst="rect">
            <a:avLst/>
          </a:prstGeom>
          <a:noFill/>
        </p:spPr>
        <p:txBody>
          <a:bodyPr wrap="none" rtlCol="0">
            <a:spAutoFit/>
          </a:bodyPr>
          <a:lstStyle/>
          <a:p>
            <a:r>
              <a:rPr lang="en-US" sz="1400" b="1" dirty="0" smtClean="0"/>
              <a:t>or</a:t>
            </a:r>
            <a:endParaRPr lang="en-US" sz="1400" b="1" dirty="0"/>
          </a:p>
        </p:txBody>
      </p:sp>
      <p:sp>
        <p:nvSpPr>
          <p:cNvPr id="11" name="TextBox 10"/>
          <p:cNvSpPr txBox="1"/>
          <p:nvPr/>
        </p:nvSpPr>
        <p:spPr>
          <a:xfrm>
            <a:off x="1181428" y="4509120"/>
            <a:ext cx="716612" cy="307777"/>
          </a:xfrm>
          <a:prstGeom prst="rect">
            <a:avLst/>
          </a:prstGeom>
          <a:noFill/>
        </p:spPr>
        <p:txBody>
          <a:bodyPr wrap="none" rtlCol="0">
            <a:spAutoFit/>
          </a:bodyPr>
          <a:lstStyle/>
          <a:p>
            <a:r>
              <a:rPr lang="en-US" sz="1400" b="1" dirty="0" smtClean="0"/>
              <a:t>EMOA</a:t>
            </a:r>
            <a:endParaRPr lang="en-US" sz="1400" b="1" dirty="0"/>
          </a:p>
        </p:txBody>
      </p:sp>
      <p:sp>
        <p:nvSpPr>
          <p:cNvPr id="12" name="TextBox 11"/>
          <p:cNvSpPr txBox="1"/>
          <p:nvPr/>
        </p:nvSpPr>
        <p:spPr>
          <a:xfrm>
            <a:off x="2927644" y="2060848"/>
            <a:ext cx="813218" cy="307777"/>
          </a:xfrm>
          <a:prstGeom prst="rect">
            <a:avLst/>
          </a:prstGeom>
          <a:noFill/>
        </p:spPr>
        <p:txBody>
          <a:bodyPr wrap="none" rtlCol="0">
            <a:spAutoFit/>
          </a:bodyPr>
          <a:lstStyle/>
          <a:p>
            <a:r>
              <a:rPr lang="en-US" sz="1400" b="1" dirty="0" smtClean="0"/>
              <a:t>choose</a:t>
            </a:r>
            <a:endParaRPr lang="en-US" sz="1400" b="1" dirty="0"/>
          </a:p>
        </p:txBody>
      </p:sp>
      <p:cxnSp>
        <p:nvCxnSpPr>
          <p:cNvPr id="14" name="Straight Arrow Connector 13"/>
          <p:cNvCxnSpPr/>
          <p:nvPr/>
        </p:nvCxnSpPr>
        <p:spPr>
          <a:xfrm>
            <a:off x="2477572" y="3097171"/>
            <a:ext cx="36004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15" name="Picture 14" descr="Captura de Tela 2014-08-17 às 16.37.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4918" y="2708920"/>
            <a:ext cx="864096" cy="652380"/>
          </a:xfrm>
          <a:prstGeom prst="rect">
            <a:avLst/>
          </a:prstGeom>
        </p:spPr>
      </p:pic>
      <p:cxnSp>
        <p:nvCxnSpPr>
          <p:cNvPr id="16" name="Straight Arrow Connector 15"/>
          <p:cNvCxnSpPr/>
          <p:nvPr/>
        </p:nvCxnSpPr>
        <p:spPr>
          <a:xfrm>
            <a:off x="3812870" y="3068960"/>
            <a:ext cx="36004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6" name="TextBox 25"/>
          <p:cNvSpPr txBox="1"/>
          <p:nvPr/>
        </p:nvSpPr>
        <p:spPr>
          <a:xfrm>
            <a:off x="4244918" y="2420888"/>
            <a:ext cx="903250" cy="307777"/>
          </a:xfrm>
          <a:prstGeom prst="rect">
            <a:avLst/>
          </a:prstGeom>
          <a:noFill/>
        </p:spPr>
        <p:txBody>
          <a:bodyPr wrap="none" rtlCol="0">
            <a:spAutoFit/>
          </a:bodyPr>
          <a:lstStyle/>
          <a:p>
            <a:r>
              <a:rPr lang="en-US" sz="1400" b="1" dirty="0" smtClean="0"/>
              <a:t>selected</a:t>
            </a:r>
            <a:endParaRPr lang="en-US" sz="1400" b="1" dirty="0"/>
          </a:p>
        </p:txBody>
      </p:sp>
      <p:cxnSp>
        <p:nvCxnSpPr>
          <p:cNvPr id="30" name="Straight Arrow Connector 29"/>
          <p:cNvCxnSpPr/>
          <p:nvPr/>
        </p:nvCxnSpPr>
        <p:spPr>
          <a:xfrm flipV="1">
            <a:off x="1469460" y="4869160"/>
            <a:ext cx="0" cy="100811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34" name="Picture 33" descr="Captura de Tela 2014-08-17 às 16.37.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6766" y="4293096"/>
            <a:ext cx="864096" cy="652380"/>
          </a:xfrm>
          <a:prstGeom prst="rect">
            <a:avLst/>
          </a:prstGeom>
        </p:spPr>
      </p:pic>
      <p:sp>
        <p:nvSpPr>
          <p:cNvPr id="36" name="TextBox 35"/>
          <p:cNvSpPr txBox="1"/>
          <p:nvPr/>
        </p:nvSpPr>
        <p:spPr>
          <a:xfrm>
            <a:off x="2804758" y="4869160"/>
            <a:ext cx="1022561" cy="523220"/>
          </a:xfrm>
          <a:prstGeom prst="rect">
            <a:avLst/>
          </a:prstGeom>
          <a:noFill/>
        </p:spPr>
        <p:txBody>
          <a:bodyPr wrap="none" rtlCol="0">
            <a:spAutoFit/>
          </a:bodyPr>
          <a:lstStyle/>
          <a:p>
            <a:pPr algn="ctr"/>
            <a:r>
              <a:rPr lang="en-US" sz="1400" b="1" dirty="0"/>
              <a:t>l</a:t>
            </a:r>
            <a:r>
              <a:rPr lang="en-US" sz="1400" b="1" dirty="0" smtClean="0"/>
              <a:t>ight local </a:t>
            </a:r>
          </a:p>
          <a:p>
            <a:pPr algn="ctr"/>
            <a:r>
              <a:rPr lang="en-US" sz="1400" b="1" dirty="0" smtClean="0"/>
              <a:t>search</a:t>
            </a:r>
            <a:endParaRPr lang="en-US" sz="1400" b="1" dirty="0"/>
          </a:p>
        </p:txBody>
      </p:sp>
      <p:cxnSp>
        <p:nvCxnSpPr>
          <p:cNvPr id="37" name="Elbow Connector 36"/>
          <p:cNvCxnSpPr/>
          <p:nvPr/>
        </p:nvCxnSpPr>
        <p:spPr>
          <a:xfrm rot="5400000">
            <a:off x="2765604" y="3933056"/>
            <a:ext cx="2304256" cy="1584176"/>
          </a:xfrm>
          <a:prstGeom prst="bentConnector3">
            <a:avLst>
              <a:gd name="adj1" fmla="val 100008"/>
            </a:avLst>
          </a:prstGeom>
          <a:ln>
            <a:tailEnd type="none"/>
          </a:ln>
          <a:effectLst/>
        </p:spPr>
        <p:style>
          <a:lnRef idx="2">
            <a:schemeClr val="accent2"/>
          </a:lnRef>
          <a:fillRef idx="0">
            <a:schemeClr val="accent2"/>
          </a:fillRef>
          <a:effectRef idx="1">
            <a:schemeClr val="accent2"/>
          </a:effectRef>
          <a:fontRef idx="minor">
            <a:schemeClr val="tx1"/>
          </a:fontRef>
        </p:style>
      </p:cxnSp>
      <p:cxnSp>
        <p:nvCxnSpPr>
          <p:cNvPr id="38" name="Straight Arrow Connector 37"/>
          <p:cNvCxnSpPr/>
          <p:nvPr/>
        </p:nvCxnSpPr>
        <p:spPr>
          <a:xfrm>
            <a:off x="2477572" y="4725144"/>
            <a:ext cx="36004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9" name="TextBox 38"/>
          <p:cNvSpPr txBox="1"/>
          <p:nvPr/>
        </p:nvSpPr>
        <p:spPr>
          <a:xfrm>
            <a:off x="6562727" y="3429000"/>
            <a:ext cx="673569" cy="307777"/>
          </a:xfrm>
          <a:prstGeom prst="rect">
            <a:avLst/>
          </a:prstGeom>
          <a:noFill/>
        </p:spPr>
        <p:txBody>
          <a:bodyPr wrap="none" rtlCol="0">
            <a:spAutoFit/>
          </a:bodyPr>
          <a:lstStyle/>
          <a:p>
            <a:r>
              <a:rPr lang="en-US" sz="1400" b="1" dirty="0" smtClean="0"/>
              <a:t>result</a:t>
            </a:r>
            <a:endParaRPr lang="en-US" sz="1400" b="1" dirty="0"/>
          </a:p>
        </p:txBody>
      </p:sp>
      <p:sp>
        <p:nvSpPr>
          <p:cNvPr id="41" name="TextBox 40"/>
          <p:cNvSpPr txBox="1"/>
          <p:nvPr/>
        </p:nvSpPr>
        <p:spPr>
          <a:xfrm>
            <a:off x="6372200" y="4489375"/>
            <a:ext cx="1928733" cy="1600438"/>
          </a:xfrm>
          <a:prstGeom prst="rect">
            <a:avLst/>
          </a:prstGeom>
          <a:noFill/>
        </p:spPr>
        <p:txBody>
          <a:bodyPr wrap="none" rtlCol="0">
            <a:spAutoFit/>
          </a:bodyPr>
          <a:lstStyle/>
          <a:p>
            <a:pPr marL="285750" indent="-285750">
              <a:buFont typeface="Arial"/>
              <a:buChar char="•"/>
            </a:pPr>
            <a:r>
              <a:rPr lang="en-US" sz="1400" b="1" dirty="0" smtClean="0"/>
              <a:t>Analysis</a:t>
            </a:r>
          </a:p>
          <a:p>
            <a:pPr marL="285750" indent="-285750">
              <a:buFont typeface="Arial"/>
              <a:buChar char="•"/>
            </a:pPr>
            <a:r>
              <a:rPr lang="en-US" sz="1400" b="1" dirty="0" smtClean="0"/>
              <a:t>Comparison</a:t>
            </a:r>
          </a:p>
          <a:p>
            <a:pPr marL="800100" lvl="1" indent="-342900">
              <a:buFont typeface="+mj-lt"/>
              <a:buAutoNum type="arabicPeriod"/>
            </a:pPr>
            <a:r>
              <a:rPr lang="en-US" sz="1400" b="1" dirty="0"/>
              <a:t>GA (mono)</a:t>
            </a:r>
          </a:p>
          <a:p>
            <a:pPr marL="800100" lvl="1" indent="-342900">
              <a:buFont typeface="+mj-lt"/>
              <a:buAutoNum type="arabicPeriod"/>
            </a:pPr>
            <a:r>
              <a:rPr lang="en-US" sz="1400" b="1" dirty="0"/>
              <a:t>NSGA-II</a:t>
            </a:r>
          </a:p>
          <a:p>
            <a:pPr marL="800100" lvl="1" indent="-342900">
              <a:buFont typeface="+mj-lt"/>
              <a:buAutoNum type="arabicPeriod"/>
            </a:pPr>
            <a:r>
              <a:rPr lang="pt-BR" sz="1400" b="1" dirty="0"/>
              <a:t>SMS EMOA</a:t>
            </a:r>
            <a:endParaRPr lang="en-US" sz="1400" b="1" dirty="0"/>
          </a:p>
          <a:p>
            <a:pPr marL="800100" lvl="1" indent="-342900">
              <a:buFont typeface="+mj-lt"/>
              <a:buAutoNum type="arabicPeriod"/>
            </a:pPr>
            <a:r>
              <a:rPr lang="en-US" sz="1400" b="1" dirty="0"/>
              <a:t>ICIEA</a:t>
            </a:r>
          </a:p>
          <a:p>
            <a:pPr marL="285750" indent="-285750">
              <a:buFont typeface="Arial"/>
              <a:buChar char="•"/>
            </a:pPr>
            <a:endParaRPr lang="en-US" sz="1400" b="1" dirty="0"/>
          </a:p>
        </p:txBody>
      </p:sp>
      <p:cxnSp>
        <p:nvCxnSpPr>
          <p:cNvPr id="24" name="Elbow Connector 23"/>
          <p:cNvCxnSpPr/>
          <p:nvPr/>
        </p:nvCxnSpPr>
        <p:spPr>
          <a:xfrm rot="10800000" flipV="1">
            <a:off x="1469460" y="5373216"/>
            <a:ext cx="1872208" cy="504056"/>
          </a:xfrm>
          <a:prstGeom prst="bentConnector3">
            <a:avLst>
              <a:gd name="adj1" fmla="val 382"/>
            </a:avLst>
          </a:prstGeom>
          <a:ln>
            <a:tailEnd type="none"/>
          </a:ln>
          <a:effectLst/>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2477572" y="3101422"/>
            <a:ext cx="0" cy="1623722"/>
          </a:xfrm>
          <a:prstGeom prst="line">
            <a:avLst/>
          </a:prstGeom>
        </p:spPr>
        <p:style>
          <a:lnRef idx="3">
            <a:schemeClr val="accent2"/>
          </a:lnRef>
          <a:fillRef idx="0">
            <a:schemeClr val="accent2"/>
          </a:fillRef>
          <a:effectRef idx="2">
            <a:schemeClr val="accent2"/>
          </a:effectRef>
          <a:fontRef idx="minor">
            <a:schemeClr val="tx1"/>
          </a:fontRef>
        </p:style>
      </p:cxnSp>
      <p:cxnSp>
        <p:nvCxnSpPr>
          <p:cNvPr id="40" name="Straight Arrow Connector 39"/>
          <p:cNvCxnSpPr/>
          <p:nvPr/>
        </p:nvCxnSpPr>
        <p:spPr>
          <a:xfrm>
            <a:off x="1973516" y="4005064"/>
            <a:ext cx="36004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5" name="Right Arrow 44"/>
          <p:cNvSpPr/>
          <p:nvPr/>
        </p:nvSpPr>
        <p:spPr>
          <a:xfrm>
            <a:off x="5645924" y="3861048"/>
            <a:ext cx="720080" cy="36004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7" name="Straight Arrow Connector 26"/>
          <p:cNvCxnSpPr/>
          <p:nvPr/>
        </p:nvCxnSpPr>
        <p:spPr>
          <a:xfrm>
            <a:off x="1835696" y="2852936"/>
            <a:ext cx="864096" cy="72008"/>
          </a:xfrm>
          <a:prstGeom prst="straightConnector1">
            <a:avLst/>
          </a:prstGeom>
          <a:ln>
            <a:solidFill>
              <a:srgbClr val="FF0000"/>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39552" y="1988840"/>
            <a:ext cx="1941557" cy="830997"/>
          </a:xfrm>
          <a:prstGeom prst="rect">
            <a:avLst/>
          </a:prstGeom>
          <a:noFill/>
        </p:spPr>
        <p:txBody>
          <a:bodyPr wrap="none" rtlCol="0">
            <a:spAutoFit/>
          </a:bodyPr>
          <a:lstStyle/>
          <a:p>
            <a:r>
              <a:rPr lang="en-US" sz="1200" dirty="0" smtClean="0">
                <a:solidFill>
                  <a:srgbClr val="FF0000"/>
                </a:solidFill>
              </a:rPr>
              <a:t>How to break?</a:t>
            </a:r>
          </a:p>
          <a:p>
            <a:pPr marL="285750" indent="-285750">
              <a:buFont typeface="Arial" panose="020B0604020202020204" pitchFamily="34" charset="0"/>
              <a:buChar char="•"/>
            </a:pPr>
            <a:r>
              <a:rPr lang="pt-BR" sz="1200" dirty="0" err="1" smtClean="0">
                <a:solidFill>
                  <a:srgbClr val="FF0000"/>
                </a:solidFill>
              </a:rPr>
              <a:t>Every</a:t>
            </a:r>
            <a:r>
              <a:rPr lang="pt-BR" sz="1200" dirty="0" smtClean="0">
                <a:solidFill>
                  <a:srgbClr val="FF0000"/>
                </a:solidFill>
              </a:rPr>
              <a:t> “x” </a:t>
            </a:r>
            <a:r>
              <a:rPr lang="pt-BR" sz="1200" dirty="0" err="1" smtClean="0">
                <a:solidFill>
                  <a:srgbClr val="FF0000"/>
                </a:solidFill>
              </a:rPr>
              <a:t>generations</a:t>
            </a:r>
            <a:endParaRPr lang="pt-BR" sz="1200" dirty="0" smtClean="0">
              <a:solidFill>
                <a:srgbClr val="FF0000"/>
              </a:solidFill>
            </a:endParaRPr>
          </a:p>
          <a:p>
            <a:pPr marL="285750" indent="-285750">
              <a:buFont typeface="Arial" panose="020B0604020202020204" pitchFamily="34" charset="0"/>
              <a:buChar char="•"/>
            </a:pPr>
            <a:r>
              <a:rPr lang="pt-BR" sz="1200" dirty="0" smtClean="0">
                <a:solidFill>
                  <a:srgbClr val="FF0000"/>
                </a:solidFill>
              </a:rPr>
              <a:t>Best ind.</a:t>
            </a:r>
          </a:p>
          <a:p>
            <a:pPr marL="285750" indent="-285750">
              <a:buFont typeface="Arial" panose="020B0604020202020204" pitchFamily="34" charset="0"/>
              <a:buChar char="•"/>
            </a:pPr>
            <a:r>
              <a:rPr lang="pt-BR" sz="1200" dirty="0" smtClean="0">
                <a:solidFill>
                  <a:srgbClr val="FF0000"/>
                </a:solidFill>
              </a:rPr>
              <a:t>Best </a:t>
            </a:r>
            <a:r>
              <a:rPr lang="pt-BR" sz="1200" dirty="0" err="1" smtClean="0">
                <a:solidFill>
                  <a:srgbClr val="FF0000"/>
                </a:solidFill>
              </a:rPr>
              <a:t>and</a:t>
            </a:r>
            <a:r>
              <a:rPr lang="pt-BR" sz="1200" dirty="0" smtClean="0">
                <a:solidFill>
                  <a:srgbClr val="FF0000"/>
                </a:solidFill>
              </a:rPr>
              <a:t> </a:t>
            </a:r>
            <a:r>
              <a:rPr lang="pt-BR" sz="1200" dirty="0" err="1" smtClean="0">
                <a:solidFill>
                  <a:srgbClr val="FF0000"/>
                </a:solidFill>
              </a:rPr>
              <a:t>Medium</a:t>
            </a:r>
            <a:r>
              <a:rPr lang="pt-BR" sz="1200" dirty="0" smtClean="0">
                <a:solidFill>
                  <a:srgbClr val="FF0000"/>
                </a:solidFill>
              </a:rPr>
              <a:t> ind. </a:t>
            </a:r>
            <a:endParaRPr lang="en-US" sz="1200" dirty="0">
              <a:solidFill>
                <a:srgbClr val="FF0000"/>
              </a:solidFill>
            </a:endParaRPr>
          </a:p>
        </p:txBody>
      </p:sp>
      <p:cxnSp>
        <p:nvCxnSpPr>
          <p:cNvPr id="35" name="Straight Arrow Connector 34"/>
          <p:cNvCxnSpPr/>
          <p:nvPr/>
        </p:nvCxnSpPr>
        <p:spPr>
          <a:xfrm flipH="1">
            <a:off x="4932040" y="1340768"/>
            <a:ext cx="1008112" cy="2462013"/>
          </a:xfrm>
          <a:prstGeom prst="straightConnector1">
            <a:avLst/>
          </a:prstGeom>
          <a:ln>
            <a:solidFill>
              <a:srgbClr val="FF0000"/>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910822" y="908720"/>
            <a:ext cx="1493618" cy="1200329"/>
          </a:xfrm>
          <a:prstGeom prst="rect">
            <a:avLst/>
          </a:prstGeom>
          <a:noFill/>
        </p:spPr>
        <p:txBody>
          <a:bodyPr wrap="none" rtlCol="0">
            <a:spAutoFit/>
          </a:bodyPr>
          <a:lstStyle/>
          <a:p>
            <a:r>
              <a:rPr lang="en-US" sz="1200" dirty="0" smtClean="0">
                <a:solidFill>
                  <a:srgbClr val="FF0000"/>
                </a:solidFill>
              </a:rPr>
              <a:t>How to Aggregate?</a:t>
            </a:r>
          </a:p>
          <a:p>
            <a:pPr marL="285750" indent="-285750">
              <a:buFont typeface="Arial" panose="020B0604020202020204" pitchFamily="34" charset="0"/>
              <a:buChar char="•"/>
            </a:pPr>
            <a:r>
              <a:rPr lang="pt-BR" sz="1200" dirty="0" smtClean="0">
                <a:solidFill>
                  <a:srgbClr val="FF0000"/>
                </a:solidFill>
              </a:rPr>
              <a:t>Individual</a:t>
            </a:r>
            <a:endParaRPr lang="en-US" sz="1200" dirty="0" smtClean="0">
              <a:solidFill>
                <a:srgbClr val="FF0000"/>
              </a:solidFill>
            </a:endParaRPr>
          </a:p>
          <a:p>
            <a:pPr marL="285750" indent="-285750">
              <a:buFont typeface="Arial" panose="020B0604020202020204" pitchFamily="34" charset="0"/>
              <a:buChar char="•"/>
            </a:pPr>
            <a:r>
              <a:rPr lang="en-US" sz="1200" dirty="0" smtClean="0">
                <a:solidFill>
                  <a:srgbClr val="FF0000"/>
                </a:solidFill>
              </a:rPr>
              <a:t>Cluster</a:t>
            </a:r>
          </a:p>
          <a:p>
            <a:pPr marL="285750" indent="-285750">
              <a:buFont typeface="Arial" panose="020B0604020202020204" pitchFamily="34" charset="0"/>
              <a:buChar char="•"/>
            </a:pPr>
            <a:r>
              <a:rPr lang="en-US" sz="1200" dirty="0" smtClean="0">
                <a:solidFill>
                  <a:srgbClr val="FF0000"/>
                </a:solidFill>
              </a:rPr>
              <a:t>Average</a:t>
            </a:r>
          </a:p>
          <a:p>
            <a:pPr marL="285750" indent="-285750">
              <a:buFont typeface="Arial" panose="020B0604020202020204" pitchFamily="34" charset="0"/>
              <a:buChar char="•"/>
            </a:pPr>
            <a:r>
              <a:rPr lang="pt-BR" sz="1200" dirty="0" err="1" smtClean="0">
                <a:solidFill>
                  <a:srgbClr val="FF0000"/>
                </a:solidFill>
              </a:rPr>
              <a:t>Regions</a:t>
            </a:r>
            <a:endParaRPr lang="en-US" sz="1200" dirty="0" smtClean="0">
              <a:solidFill>
                <a:srgbClr val="FF0000"/>
              </a:solidFill>
            </a:endParaRPr>
          </a:p>
          <a:p>
            <a:endParaRPr lang="en-US" sz="1200" dirty="0">
              <a:solidFill>
                <a:srgbClr val="FF0000"/>
              </a:solidFill>
            </a:endParaRPr>
          </a:p>
        </p:txBody>
      </p:sp>
      <p:cxnSp>
        <p:nvCxnSpPr>
          <p:cNvPr id="43" name="Straight Arrow Connector 42"/>
          <p:cNvCxnSpPr/>
          <p:nvPr/>
        </p:nvCxnSpPr>
        <p:spPr>
          <a:xfrm flipH="1">
            <a:off x="3491880" y="5445224"/>
            <a:ext cx="1368152" cy="1"/>
          </a:xfrm>
          <a:prstGeom prst="straightConnector1">
            <a:avLst/>
          </a:prstGeom>
          <a:ln>
            <a:solidFill>
              <a:srgbClr val="FF0000"/>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887148" y="5157192"/>
            <a:ext cx="1485052" cy="830997"/>
          </a:xfrm>
          <a:prstGeom prst="rect">
            <a:avLst/>
          </a:prstGeom>
          <a:noFill/>
        </p:spPr>
        <p:txBody>
          <a:bodyPr wrap="none" rtlCol="0">
            <a:spAutoFit/>
          </a:bodyPr>
          <a:lstStyle/>
          <a:p>
            <a:r>
              <a:rPr lang="en-US" sz="1200" dirty="0" smtClean="0">
                <a:solidFill>
                  <a:srgbClr val="FF0000"/>
                </a:solidFill>
              </a:rPr>
              <a:t>How to aggregate?</a:t>
            </a:r>
          </a:p>
          <a:p>
            <a:pPr marL="285750" indent="-285750">
              <a:buFont typeface="Arial" panose="020B0604020202020204" pitchFamily="34" charset="0"/>
              <a:buChar char="•"/>
            </a:pPr>
            <a:r>
              <a:rPr lang="pt-BR" sz="1200" dirty="0" err="1" smtClean="0">
                <a:solidFill>
                  <a:srgbClr val="FF0000"/>
                </a:solidFill>
              </a:rPr>
              <a:t>Utility</a:t>
            </a:r>
            <a:r>
              <a:rPr lang="pt-BR" sz="1200" dirty="0" smtClean="0">
                <a:solidFill>
                  <a:srgbClr val="FF0000"/>
                </a:solidFill>
              </a:rPr>
              <a:t> </a:t>
            </a:r>
            <a:r>
              <a:rPr lang="pt-BR" sz="1200" dirty="0" err="1" smtClean="0">
                <a:solidFill>
                  <a:srgbClr val="FF0000"/>
                </a:solidFill>
              </a:rPr>
              <a:t>Function</a:t>
            </a:r>
            <a:endParaRPr lang="pt-BR" sz="1200" dirty="0" smtClean="0">
              <a:solidFill>
                <a:srgbClr val="FF0000"/>
              </a:solidFill>
            </a:endParaRPr>
          </a:p>
          <a:p>
            <a:pPr marL="285750" indent="-285750">
              <a:buFont typeface="Arial" panose="020B0604020202020204" pitchFamily="34" charset="0"/>
              <a:buChar char="•"/>
            </a:pPr>
            <a:r>
              <a:rPr lang="pt-BR" sz="1200" dirty="0" err="1" smtClean="0">
                <a:solidFill>
                  <a:srgbClr val="FF0000"/>
                </a:solidFill>
              </a:rPr>
              <a:t>Average</a:t>
            </a:r>
            <a:endParaRPr lang="pt-BR" sz="1200" dirty="0" smtClean="0">
              <a:solidFill>
                <a:srgbClr val="FF0000"/>
              </a:solidFill>
            </a:endParaRPr>
          </a:p>
          <a:p>
            <a:endParaRPr lang="pt-BR" sz="1200" dirty="0">
              <a:solidFill>
                <a:srgbClr val="FF0000"/>
              </a:solidFill>
            </a:endParaRPr>
          </a:p>
        </p:txBody>
      </p:sp>
    </p:spTree>
    <p:extLst>
      <p:ext uri="{BB962C8B-B14F-4D97-AF65-F5344CB8AC3E}">
        <p14:creationId xmlns:p14="http://schemas.microsoft.com/office/powerpoint/2010/main" val="28870382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How</a:t>
            </a:r>
            <a:r>
              <a:rPr lang="pt-BR" sz="2800" b="1" dirty="0" smtClean="0">
                <a:solidFill>
                  <a:srgbClr val="009900"/>
                </a:solidFill>
              </a:rPr>
              <a:t> (</a:t>
            </a:r>
            <a:r>
              <a:rPr lang="pt-BR" sz="2800" b="1" dirty="0" err="1" smtClean="0">
                <a:solidFill>
                  <a:srgbClr val="009900"/>
                </a:solidFill>
              </a:rPr>
              <a:t>experiment</a:t>
            </a:r>
            <a:r>
              <a:rPr lang="pt-BR" sz="2800" b="1" dirty="0" smtClean="0">
                <a:solidFill>
                  <a:srgbClr val="009900"/>
                </a:solidFill>
              </a:rPr>
              <a:t>)</a:t>
            </a:r>
            <a:endParaRPr lang="en-US" sz="2800" dirty="0">
              <a:solidFill>
                <a:srgbClr val="009900"/>
              </a:solidFill>
            </a:endParaRPr>
          </a:p>
        </p:txBody>
      </p:sp>
      <p:sp>
        <p:nvSpPr>
          <p:cNvPr id="6" name="Text Box 62"/>
          <p:cNvSpPr txBox="1">
            <a:spLocks noChangeArrowheads="1"/>
          </p:cNvSpPr>
          <p:nvPr/>
        </p:nvSpPr>
        <p:spPr bwMode="auto">
          <a:xfrm>
            <a:off x="631314" y="1340768"/>
            <a:ext cx="7541086" cy="4750018"/>
          </a:xfrm>
          <a:prstGeom prst="rect">
            <a:avLst/>
          </a:prstGeom>
          <a:noFill/>
          <a:ln w="9525">
            <a:noFill/>
            <a:miter lim="800000"/>
            <a:headEnd/>
            <a:tailEnd/>
          </a:ln>
          <a:effectLst/>
        </p:spPr>
        <p:txBody>
          <a:bodyPr wrap="square">
            <a:spAutoFit/>
          </a:bodyPr>
          <a:lstStyle/>
          <a:p>
            <a:pPr algn="just">
              <a:lnSpc>
                <a:spcPct val="80000"/>
              </a:lnSpc>
              <a:spcBef>
                <a:spcPct val="50000"/>
              </a:spcBef>
            </a:pPr>
            <a:endParaRPr lang="x-none" sz="2000" dirty="0"/>
          </a:p>
          <a:p>
            <a:pPr algn="just">
              <a:lnSpc>
                <a:spcPct val="80000"/>
              </a:lnSpc>
              <a:spcBef>
                <a:spcPct val="50000"/>
              </a:spcBef>
            </a:pPr>
            <a:r>
              <a:rPr lang="pt-BR" sz="2000" dirty="0" smtClean="0"/>
              <a:t>ICIEA</a:t>
            </a:r>
            <a:r>
              <a:rPr lang="pt-BR" sz="2000" baseline="30000" dirty="0" smtClean="0"/>
              <a:t>*</a:t>
            </a:r>
            <a:r>
              <a:rPr lang="pt-BR" sz="2000" dirty="0" smtClean="0"/>
              <a:t> – </a:t>
            </a:r>
            <a:r>
              <a:rPr lang="pt-BR" sz="2000" dirty="0" err="1" smtClean="0"/>
              <a:t>Interactive</a:t>
            </a:r>
            <a:r>
              <a:rPr lang="pt-BR" sz="2000" dirty="0" smtClean="0"/>
              <a:t> </a:t>
            </a:r>
            <a:r>
              <a:rPr lang="pt-BR" sz="2000" dirty="0" err="1" smtClean="0"/>
              <a:t>Collective</a:t>
            </a:r>
            <a:r>
              <a:rPr lang="pt-BR" sz="2000" dirty="0" smtClean="0"/>
              <a:t> </a:t>
            </a:r>
            <a:r>
              <a:rPr lang="pt-BR" sz="2000" dirty="0" err="1" smtClean="0"/>
              <a:t>Intelligence</a:t>
            </a:r>
            <a:r>
              <a:rPr lang="pt-BR" sz="2000" dirty="0" smtClean="0"/>
              <a:t> </a:t>
            </a:r>
            <a:r>
              <a:rPr lang="pt-BR" sz="2000" dirty="0" err="1" smtClean="0"/>
              <a:t>Evolutionary</a:t>
            </a:r>
            <a:r>
              <a:rPr lang="pt-BR" sz="2000" dirty="0" smtClean="0"/>
              <a:t> </a:t>
            </a:r>
            <a:r>
              <a:rPr lang="pt-BR" sz="2000" dirty="0" err="1" smtClean="0"/>
              <a:t>Algorithm</a:t>
            </a:r>
            <a:endParaRPr lang="en-US" sz="2000" dirty="0" smtClean="0"/>
          </a:p>
          <a:p>
            <a:pPr marL="1714500" lvl="3" indent="-342900" algn="just">
              <a:lnSpc>
                <a:spcPct val="80000"/>
              </a:lnSpc>
              <a:spcBef>
                <a:spcPct val="50000"/>
              </a:spcBef>
              <a:buFont typeface="Arial"/>
              <a:buChar char="•"/>
            </a:pPr>
            <a:r>
              <a:rPr lang="pt-BR" sz="2000" dirty="0" err="1" smtClean="0"/>
              <a:t>Evolutionary</a:t>
            </a:r>
            <a:r>
              <a:rPr lang="pt-BR" sz="2000" dirty="0" smtClean="0"/>
              <a:t> </a:t>
            </a:r>
            <a:r>
              <a:rPr lang="pt-BR" sz="2000" dirty="0" err="1" smtClean="0"/>
              <a:t>Algorithm</a:t>
            </a:r>
            <a:r>
              <a:rPr lang="pt-BR" sz="2000" dirty="0" smtClean="0"/>
              <a:t> (GA)</a:t>
            </a:r>
          </a:p>
          <a:p>
            <a:pPr marL="2171700" lvl="4" indent="-342900" algn="just">
              <a:lnSpc>
                <a:spcPct val="80000"/>
              </a:lnSpc>
              <a:spcBef>
                <a:spcPct val="50000"/>
              </a:spcBef>
              <a:buFont typeface="Courier New"/>
              <a:buChar char="o"/>
            </a:pPr>
            <a:r>
              <a:rPr lang="pt-BR" sz="2000" dirty="0" smtClean="0"/>
              <a:t>NSGA-II </a:t>
            </a:r>
            <a:r>
              <a:rPr lang="pt-BR" sz="2000" dirty="0" err="1" smtClean="0"/>
              <a:t>or</a:t>
            </a:r>
            <a:r>
              <a:rPr lang="pt-BR" sz="2000" dirty="0" smtClean="0"/>
              <a:t> SPEA </a:t>
            </a:r>
            <a:r>
              <a:rPr lang="pt-BR" sz="2000" dirty="0" err="1" smtClean="0"/>
              <a:t>or</a:t>
            </a:r>
            <a:r>
              <a:rPr lang="pt-BR" sz="2000" dirty="0" smtClean="0"/>
              <a:t> SMS EMOA</a:t>
            </a:r>
          </a:p>
          <a:p>
            <a:pPr marL="1714500" lvl="3" indent="-342900" algn="just">
              <a:lnSpc>
                <a:spcPct val="80000"/>
              </a:lnSpc>
              <a:spcBef>
                <a:spcPct val="50000"/>
              </a:spcBef>
              <a:buFont typeface="Arial"/>
              <a:buChar char="•"/>
            </a:pPr>
            <a:r>
              <a:rPr lang="pt-BR" sz="2000" dirty="0" err="1" smtClean="0"/>
              <a:t>Interactive</a:t>
            </a:r>
            <a:r>
              <a:rPr lang="pt-BR" sz="2000" dirty="0" smtClean="0"/>
              <a:t> Approach/</a:t>
            </a:r>
            <a:r>
              <a:rPr lang="pt-BR" sz="2000" dirty="0" err="1" smtClean="0"/>
              <a:t>Improvement</a:t>
            </a:r>
            <a:r>
              <a:rPr lang="pt-BR" sz="2000" dirty="0" smtClean="0"/>
              <a:t> (</a:t>
            </a:r>
            <a:r>
              <a:rPr lang="pt-BR" sz="2000" dirty="0" err="1" smtClean="0"/>
              <a:t>small</a:t>
            </a:r>
            <a:r>
              <a:rPr lang="pt-BR" sz="2000" dirty="0" smtClean="0"/>
              <a:t> </a:t>
            </a:r>
            <a:r>
              <a:rPr lang="pt-BR" sz="2000" dirty="0" err="1" smtClean="0"/>
              <a:t>blocks</a:t>
            </a:r>
            <a:r>
              <a:rPr lang="pt-BR" sz="2000" dirty="0" smtClean="0"/>
              <a:t>)</a:t>
            </a:r>
          </a:p>
          <a:p>
            <a:pPr marL="1714500" lvl="3" indent="-342900" algn="just">
              <a:lnSpc>
                <a:spcPct val="80000"/>
              </a:lnSpc>
              <a:spcBef>
                <a:spcPct val="50000"/>
              </a:spcBef>
              <a:buFont typeface="Arial"/>
              <a:buChar char="•"/>
            </a:pPr>
            <a:r>
              <a:rPr lang="pt-BR" sz="2000" dirty="0" err="1" smtClean="0"/>
              <a:t>Find-Fix-Verify</a:t>
            </a:r>
            <a:endParaRPr lang="pt-BR" sz="2000" dirty="0"/>
          </a:p>
          <a:p>
            <a:pPr marL="1714500" lvl="3" indent="-342900" algn="just">
              <a:lnSpc>
                <a:spcPct val="80000"/>
              </a:lnSpc>
              <a:spcBef>
                <a:spcPct val="50000"/>
              </a:spcBef>
              <a:buFont typeface="Arial"/>
              <a:buChar char="•"/>
            </a:pPr>
            <a:r>
              <a:rPr lang="pt-BR" sz="2000" dirty="0"/>
              <a:t>Incentive </a:t>
            </a:r>
            <a:r>
              <a:rPr lang="pt-BR" sz="2000" dirty="0" err="1" smtClean="0"/>
              <a:t>engine</a:t>
            </a:r>
            <a:r>
              <a:rPr lang="pt-BR" sz="2000" dirty="0" smtClean="0"/>
              <a:t> (</a:t>
            </a:r>
            <a:r>
              <a:rPr lang="pt-BR" sz="2000" dirty="0" err="1" smtClean="0"/>
              <a:t>goals</a:t>
            </a:r>
            <a:r>
              <a:rPr lang="pt-BR" sz="2000" dirty="0" smtClean="0"/>
              <a:t>)</a:t>
            </a:r>
            <a:endParaRPr lang="pt-BR" sz="2000" dirty="0"/>
          </a:p>
          <a:p>
            <a:pPr marL="1714500" lvl="3" indent="-342900" algn="just">
              <a:lnSpc>
                <a:spcPct val="80000"/>
              </a:lnSpc>
              <a:spcBef>
                <a:spcPct val="50000"/>
              </a:spcBef>
              <a:buFont typeface="Arial"/>
              <a:buChar char="•"/>
            </a:pPr>
            <a:r>
              <a:rPr lang="pt-BR" sz="2000" dirty="0" err="1" smtClean="0"/>
              <a:t>Playful</a:t>
            </a:r>
            <a:r>
              <a:rPr lang="pt-BR" sz="2000" dirty="0" smtClean="0"/>
              <a:t> </a:t>
            </a:r>
            <a:r>
              <a:rPr lang="pt-BR" sz="2000" dirty="0" err="1" smtClean="0"/>
              <a:t>spirit</a:t>
            </a:r>
            <a:r>
              <a:rPr lang="pt-BR" sz="2000" dirty="0" smtClean="0"/>
              <a:t> (</a:t>
            </a:r>
            <a:r>
              <a:rPr lang="pt-BR" sz="2000" dirty="0" err="1" smtClean="0"/>
              <a:t>gamification</a:t>
            </a:r>
            <a:r>
              <a:rPr lang="pt-BR" sz="2000" dirty="0" smtClean="0"/>
              <a:t>)</a:t>
            </a:r>
            <a:endParaRPr lang="pt-BR" sz="2000" dirty="0"/>
          </a:p>
          <a:p>
            <a:pPr marL="1714500" lvl="3" indent="-342900" algn="just">
              <a:lnSpc>
                <a:spcPct val="80000"/>
              </a:lnSpc>
              <a:spcBef>
                <a:spcPct val="50000"/>
              </a:spcBef>
              <a:buFont typeface="Arial"/>
              <a:buChar char="•"/>
            </a:pPr>
            <a:r>
              <a:rPr lang="pt-BR" sz="2000" dirty="0" err="1" smtClean="0"/>
              <a:t>Alienation</a:t>
            </a:r>
            <a:r>
              <a:rPr lang="pt-BR" sz="2000" dirty="0" smtClean="0"/>
              <a:t> </a:t>
            </a:r>
            <a:r>
              <a:rPr lang="pt-BR" sz="2000" dirty="0" err="1" smtClean="0"/>
              <a:t>of</a:t>
            </a:r>
            <a:r>
              <a:rPr lang="pt-BR" sz="2000" dirty="0" smtClean="0"/>
              <a:t> labor</a:t>
            </a:r>
          </a:p>
          <a:p>
            <a:pPr marL="1714500" lvl="3" indent="-342900" algn="just">
              <a:lnSpc>
                <a:spcPct val="80000"/>
              </a:lnSpc>
              <a:spcBef>
                <a:spcPct val="50000"/>
              </a:spcBef>
              <a:buFont typeface="Arial"/>
              <a:buChar char="•"/>
            </a:pPr>
            <a:r>
              <a:rPr lang="pt-BR" sz="2000" dirty="0" err="1" smtClean="0"/>
              <a:t>Crowdsourcing</a:t>
            </a:r>
            <a:r>
              <a:rPr lang="pt-BR" sz="2000" dirty="0" smtClean="0"/>
              <a:t>: </a:t>
            </a:r>
            <a:r>
              <a:rPr lang="pt-BR" sz="2000" dirty="0" err="1" smtClean="0"/>
              <a:t>straight</a:t>
            </a:r>
            <a:endParaRPr lang="pt-BR" sz="2000" dirty="0" smtClean="0"/>
          </a:p>
          <a:p>
            <a:pPr marL="1714500" lvl="3" indent="-342900" algn="just">
              <a:lnSpc>
                <a:spcPct val="80000"/>
              </a:lnSpc>
              <a:spcBef>
                <a:spcPct val="50000"/>
              </a:spcBef>
              <a:buFont typeface="Arial"/>
              <a:buChar char="•"/>
            </a:pPr>
            <a:r>
              <a:rPr lang="pt-BR" sz="2000" dirty="0" err="1" smtClean="0"/>
              <a:t>Parallel</a:t>
            </a:r>
            <a:r>
              <a:rPr lang="pt-BR" sz="2000" dirty="0" smtClean="0"/>
              <a:t> </a:t>
            </a:r>
            <a:r>
              <a:rPr lang="pt-BR" sz="2000" dirty="0" err="1" smtClean="0"/>
              <a:t>job</a:t>
            </a:r>
            <a:r>
              <a:rPr lang="pt-BR" sz="2000" dirty="0" smtClean="0"/>
              <a:t> </a:t>
            </a:r>
            <a:r>
              <a:rPr lang="pt-BR" sz="2000" dirty="0" err="1" smtClean="0"/>
              <a:t>and</a:t>
            </a:r>
            <a:r>
              <a:rPr lang="pt-BR" sz="2000" dirty="0" smtClean="0"/>
              <a:t> </a:t>
            </a:r>
            <a:r>
              <a:rPr lang="pt-BR" sz="2000" dirty="0" err="1" smtClean="0"/>
              <a:t>Synch</a:t>
            </a:r>
            <a:endParaRPr lang="pt-BR" sz="2000" dirty="0" smtClean="0"/>
          </a:p>
          <a:p>
            <a:pPr marL="1714500" lvl="3" indent="-342900" algn="just">
              <a:lnSpc>
                <a:spcPct val="80000"/>
              </a:lnSpc>
              <a:spcBef>
                <a:spcPct val="50000"/>
              </a:spcBef>
              <a:buFont typeface="Arial"/>
              <a:buChar char="•"/>
            </a:pPr>
            <a:r>
              <a:rPr lang="pt-BR" sz="2000" dirty="0" err="1" smtClean="0"/>
              <a:t>Characteristics</a:t>
            </a:r>
            <a:r>
              <a:rPr lang="pt-BR" sz="2000" dirty="0" smtClean="0"/>
              <a:t> </a:t>
            </a:r>
            <a:r>
              <a:rPr lang="pt-BR" sz="2000" dirty="0" err="1" smtClean="0"/>
              <a:t>analysis</a:t>
            </a:r>
            <a:r>
              <a:rPr lang="pt-BR" sz="2000" dirty="0"/>
              <a:t>	</a:t>
            </a:r>
            <a:r>
              <a:rPr lang="pt-BR" sz="2000" dirty="0" smtClean="0"/>
              <a:t>	</a:t>
            </a:r>
          </a:p>
        </p:txBody>
      </p:sp>
      <p:sp>
        <p:nvSpPr>
          <p:cNvPr id="7" name="Text Box 62"/>
          <p:cNvSpPr txBox="1">
            <a:spLocks noChangeArrowheads="1"/>
          </p:cNvSpPr>
          <p:nvPr/>
        </p:nvSpPr>
        <p:spPr bwMode="auto">
          <a:xfrm>
            <a:off x="607490" y="1230238"/>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Tree>
    <p:extLst>
      <p:ext uri="{BB962C8B-B14F-4D97-AF65-F5344CB8AC3E}">
        <p14:creationId xmlns:p14="http://schemas.microsoft.com/office/powerpoint/2010/main" val="37639950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a:solidFill>
                  <a:srgbClr val="009900"/>
                </a:solidFill>
              </a:rPr>
              <a:t>How</a:t>
            </a:r>
            <a:r>
              <a:rPr lang="pt-BR" sz="2800" b="1" dirty="0">
                <a:solidFill>
                  <a:srgbClr val="009900"/>
                </a:solidFill>
              </a:rPr>
              <a:t> (</a:t>
            </a:r>
            <a:r>
              <a:rPr lang="pt-BR" sz="2800" b="1" dirty="0" err="1">
                <a:solidFill>
                  <a:srgbClr val="009900"/>
                </a:solidFill>
              </a:rPr>
              <a:t>today</a:t>
            </a:r>
            <a:r>
              <a:rPr lang="pt-BR" sz="2800" b="1" dirty="0">
                <a:solidFill>
                  <a:srgbClr val="009900"/>
                </a:solidFill>
              </a:rPr>
              <a:t>)</a:t>
            </a:r>
            <a:endParaRPr lang="en-US" sz="2800" dirty="0">
              <a:solidFill>
                <a:srgbClr val="009900"/>
              </a:solidFill>
            </a:endParaRPr>
          </a:p>
        </p:txBody>
      </p:sp>
      <p:sp>
        <p:nvSpPr>
          <p:cNvPr id="3" name="Text Box 62"/>
          <p:cNvSpPr txBox="1">
            <a:spLocks noChangeArrowheads="1"/>
          </p:cNvSpPr>
          <p:nvPr/>
        </p:nvSpPr>
        <p:spPr bwMode="auto">
          <a:xfrm>
            <a:off x="591806" y="1484784"/>
            <a:ext cx="8084650" cy="42774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Placement</a:t>
            </a: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748923"/>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b="1" dirty="0" err="1" smtClean="0">
                <a:solidFill>
                  <a:schemeClr val="accent2"/>
                </a:solidFill>
              </a:rPr>
              <a:t>Quantitative</a:t>
            </a:r>
            <a:r>
              <a:rPr lang="pt-BR" sz="2000" b="1" dirty="0" smtClean="0">
                <a:solidFill>
                  <a:schemeClr val="accent2"/>
                </a:solidFill>
              </a:rPr>
              <a:t> </a:t>
            </a:r>
            <a:r>
              <a:rPr lang="pt-BR" sz="2000" b="1" dirty="0" err="1" smtClean="0">
                <a:solidFill>
                  <a:schemeClr val="accent2"/>
                </a:solidFill>
              </a:rPr>
              <a:t>Results</a:t>
            </a:r>
            <a:endParaRPr lang="pt-BR" sz="2000" b="1" dirty="0" smtClean="0">
              <a:solidFill>
                <a:schemeClr val="accent2"/>
              </a:solidFill>
            </a:endParaRPr>
          </a:p>
          <a:p>
            <a:pPr algn="just">
              <a:lnSpc>
                <a:spcPct val="80000"/>
              </a:lnSpc>
              <a:spcBef>
                <a:spcPct val="50000"/>
              </a:spcBef>
            </a:pPr>
            <a:endParaRPr lang="pt-BR" sz="2000" b="1" dirty="0">
              <a:solidFill>
                <a:schemeClr val="accent2"/>
              </a:solidFill>
            </a:endParaRPr>
          </a:p>
        </p:txBody>
      </p:sp>
      <p:pic>
        <p:nvPicPr>
          <p:cNvPr id="5" name="Picture 4"/>
          <p:cNvPicPr>
            <a:picLocks noChangeAspect="1"/>
          </p:cNvPicPr>
          <p:nvPr/>
        </p:nvPicPr>
        <p:blipFill>
          <a:blip r:embed="rId3"/>
          <a:stretch>
            <a:fillRect/>
          </a:stretch>
        </p:blipFill>
        <p:spPr>
          <a:xfrm>
            <a:off x="683568" y="2996952"/>
            <a:ext cx="3802019" cy="395015"/>
          </a:xfrm>
          <a:prstGeom prst="rect">
            <a:avLst/>
          </a:prstGeom>
        </p:spPr>
      </p:pic>
      <p:pic>
        <p:nvPicPr>
          <p:cNvPr id="6" name="Picture 5"/>
          <p:cNvPicPr>
            <a:picLocks noChangeAspect="1"/>
          </p:cNvPicPr>
          <p:nvPr/>
        </p:nvPicPr>
        <p:blipFill>
          <a:blip r:embed="rId4"/>
          <a:stretch>
            <a:fillRect/>
          </a:stretch>
        </p:blipFill>
        <p:spPr>
          <a:xfrm>
            <a:off x="5032851" y="2934236"/>
            <a:ext cx="2995533" cy="576064"/>
          </a:xfrm>
          <a:prstGeom prst="rect">
            <a:avLst/>
          </a:prstGeom>
        </p:spPr>
      </p:pic>
      <p:sp>
        <p:nvSpPr>
          <p:cNvPr id="7" name="TextBox 6"/>
          <p:cNvSpPr txBox="1"/>
          <p:nvPr/>
        </p:nvSpPr>
        <p:spPr>
          <a:xfrm>
            <a:off x="683568" y="2564904"/>
            <a:ext cx="1544526" cy="369332"/>
          </a:xfrm>
          <a:prstGeom prst="rect">
            <a:avLst/>
          </a:prstGeom>
          <a:noFill/>
        </p:spPr>
        <p:txBody>
          <a:bodyPr wrap="none" rtlCol="0">
            <a:spAutoFit/>
          </a:bodyPr>
          <a:lstStyle/>
          <a:p>
            <a:r>
              <a:rPr lang="en-US" dirty="0" err="1" smtClean="0"/>
              <a:t>Hypervolume</a:t>
            </a:r>
            <a:endParaRPr lang="en-US" dirty="0"/>
          </a:p>
        </p:txBody>
      </p:sp>
      <p:sp>
        <p:nvSpPr>
          <p:cNvPr id="13" name="TextBox 12"/>
          <p:cNvSpPr txBox="1"/>
          <p:nvPr/>
        </p:nvSpPr>
        <p:spPr>
          <a:xfrm>
            <a:off x="5056112" y="2564904"/>
            <a:ext cx="2353003" cy="369332"/>
          </a:xfrm>
          <a:prstGeom prst="rect">
            <a:avLst/>
          </a:prstGeom>
          <a:noFill/>
        </p:spPr>
        <p:txBody>
          <a:bodyPr wrap="none" rtlCol="0">
            <a:spAutoFit/>
          </a:bodyPr>
          <a:lstStyle/>
          <a:p>
            <a:r>
              <a:rPr lang="en-US" dirty="0" smtClean="0"/>
              <a:t>Coverage of two sets</a:t>
            </a:r>
            <a:endParaRPr lang="en-US" dirty="0"/>
          </a:p>
        </p:txBody>
      </p:sp>
      <p:pic>
        <p:nvPicPr>
          <p:cNvPr id="15" name="Picture 14"/>
          <p:cNvPicPr>
            <a:picLocks noChangeAspect="1"/>
          </p:cNvPicPr>
          <p:nvPr/>
        </p:nvPicPr>
        <p:blipFill>
          <a:blip r:embed="rId5"/>
          <a:stretch>
            <a:fillRect/>
          </a:stretch>
        </p:blipFill>
        <p:spPr>
          <a:xfrm>
            <a:off x="3995936" y="1196752"/>
            <a:ext cx="3696411" cy="792088"/>
          </a:xfrm>
          <a:prstGeom prst="rect">
            <a:avLst/>
          </a:prstGeom>
        </p:spPr>
      </p:pic>
      <p:pic>
        <p:nvPicPr>
          <p:cNvPr id="16" name="Picture 15"/>
          <p:cNvPicPr>
            <a:picLocks noChangeAspect="1"/>
          </p:cNvPicPr>
          <p:nvPr/>
        </p:nvPicPr>
        <p:blipFill>
          <a:blip r:embed="rId6"/>
          <a:stretch>
            <a:fillRect/>
          </a:stretch>
        </p:blipFill>
        <p:spPr>
          <a:xfrm>
            <a:off x="2222500" y="3722588"/>
            <a:ext cx="4699000" cy="2298700"/>
          </a:xfrm>
          <a:prstGeom prst="rect">
            <a:avLst/>
          </a:prstGeom>
        </p:spPr>
      </p:pic>
    </p:spTree>
    <p:extLst>
      <p:ext uri="{BB962C8B-B14F-4D97-AF65-F5344CB8AC3E}">
        <p14:creationId xmlns:p14="http://schemas.microsoft.com/office/powerpoint/2010/main" val="26512485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How</a:t>
            </a:r>
            <a:r>
              <a:rPr lang="pt-BR" sz="2800" b="1" dirty="0" smtClean="0">
                <a:solidFill>
                  <a:srgbClr val="009900"/>
                </a:solidFill>
              </a:rPr>
              <a:t> (</a:t>
            </a:r>
            <a:r>
              <a:rPr lang="pt-BR" sz="2800" b="1" dirty="0" err="1" smtClean="0">
                <a:solidFill>
                  <a:srgbClr val="009900"/>
                </a:solidFill>
              </a:rPr>
              <a:t>extensions</a:t>
            </a:r>
            <a:r>
              <a:rPr lang="pt-BR" sz="2800" b="1" dirty="0" smtClean="0">
                <a:solidFill>
                  <a:srgbClr val="009900"/>
                </a:solidFill>
              </a:rPr>
              <a:t>)</a:t>
            </a:r>
            <a:endParaRPr lang="en-US" sz="2800" dirty="0">
              <a:solidFill>
                <a:srgbClr val="009900"/>
              </a:solidFill>
            </a:endParaRPr>
          </a:p>
        </p:txBody>
      </p:sp>
      <p:sp>
        <p:nvSpPr>
          <p:cNvPr id="7" name="Text Box 62"/>
          <p:cNvSpPr txBox="1">
            <a:spLocks noChangeArrowheads="1"/>
          </p:cNvSpPr>
          <p:nvPr/>
        </p:nvSpPr>
        <p:spPr bwMode="auto">
          <a:xfrm>
            <a:off x="578294"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5" name="Text Box 62"/>
          <p:cNvSpPr txBox="1">
            <a:spLocks noChangeArrowheads="1"/>
          </p:cNvSpPr>
          <p:nvPr/>
        </p:nvSpPr>
        <p:spPr bwMode="auto">
          <a:xfrm>
            <a:off x="631314" y="2216091"/>
            <a:ext cx="7541086" cy="748923"/>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dirty="0" err="1" smtClean="0">
                <a:solidFill>
                  <a:schemeClr val="accent2"/>
                </a:solidFill>
              </a:rPr>
              <a:t>Wireframe</a:t>
            </a:r>
            <a:endParaRPr lang="pt-BR" sz="2000" dirty="0">
              <a:solidFill>
                <a:schemeClr val="accent2"/>
              </a:solidFill>
            </a:endParaRPr>
          </a:p>
          <a:p>
            <a:pPr algn="just">
              <a:lnSpc>
                <a:spcPct val="80000"/>
              </a:lnSpc>
              <a:spcBef>
                <a:spcPct val="50000"/>
              </a:spcBef>
            </a:pPr>
            <a:endParaRPr lang="pt-BR" sz="2000" dirty="0" smtClean="0">
              <a:solidFill>
                <a:schemeClr val="accent2"/>
              </a:solidFill>
            </a:endParaRPr>
          </a:p>
        </p:txBody>
      </p:sp>
      <p:pic>
        <p:nvPicPr>
          <p:cNvPr id="3" name="Picture 2" descr="Pagina 1.png"/>
          <p:cNvPicPr>
            <a:picLocks noChangeAspect="1"/>
          </p:cNvPicPr>
          <p:nvPr/>
        </p:nvPicPr>
        <p:blipFill rotWithShape="1">
          <a:blip r:embed="rId3">
            <a:extLst>
              <a:ext uri="{28A0092B-C50C-407E-A947-70E740481C1C}">
                <a14:useLocalDpi xmlns:a14="http://schemas.microsoft.com/office/drawing/2010/main" val="0"/>
              </a:ext>
            </a:extLst>
          </a:blip>
          <a:srcRect l="22360" t="9504" r="15496" b="5606"/>
          <a:stretch/>
        </p:blipFill>
        <p:spPr>
          <a:xfrm>
            <a:off x="827584" y="2636912"/>
            <a:ext cx="3600401" cy="3318236"/>
          </a:xfrm>
          <a:prstGeom prst="rect">
            <a:avLst/>
          </a:prstGeom>
        </p:spPr>
      </p:pic>
      <p:pic>
        <p:nvPicPr>
          <p:cNvPr id="4" name="Picture 3" descr="Pagina 2.png"/>
          <p:cNvPicPr>
            <a:picLocks noChangeAspect="1"/>
          </p:cNvPicPr>
          <p:nvPr/>
        </p:nvPicPr>
        <p:blipFill rotWithShape="1">
          <a:blip r:embed="rId4">
            <a:extLst>
              <a:ext uri="{28A0092B-C50C-407E-A947-70E740481C1C}">
                <a14:useLocalDpi xmlns:a14="http://schemas.microsoft.com/office/drawing/2010/main" val="0"/>
              </a:ext>
            </a:extLst>
          </a:blip>
          <a:srcRect l="23764" t="7675" r="19071" b="9966"/>
          <a:stretch/>
        </p:blipFill>
        <p:spPr>
          <a:xfrm>
            <a:off x="4427985" y="2636912"/>
            <a:ext cx="3539452" cy="3256513"/>
          </a:xfrm>
          <a:prstGeom prst="rect">
            <a:avLst/>
          </a:prstGeom>
        </p:spPr>
      </p:pic>
    </p:spTree>
    <p:extLst>
      <p:ext uri="{BB962C8B-B14F-4D97-AF65-F5344CB8AC3E}">
        <p14:creationId xmlns:p14="http://schemas.microsoft.com/office/powerpoint/2010/main" val="14843862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How</a:t>
            </a:r>
            <a:r>
              <a:rPr lang="pt-BR" sz="2800" b="1" dirty="0" smtClean="0">
                <a:solidFill>
                  <a:srgbClr val="009900"/>
                </a:solidFill>
              </a:rPr>
              <a:t> (</a:t>
            </a:r>
            <a:r>
              <a:rPr lang="pt-BR" sz="2800" b="1" dirty="0" err="1" smtClean="0">
                <a:solidFill>
                  <a:srgbClr val="009900"/>
                </a:solidFill>
              </a:rPr>
              <a:t>extensions</a:t>
            </a:r>
            <a:r>
              <a:rPr lang="pt-BR" sz="2800" b="1" dirty="0" smtClean="0">
                <a:solidFill>
                  <a:srgbClr val="009900"/>
                </a:solidFill>
              </a:rPr>
              <a:t>)</a:t>
            </a:r>
            <a:endParaRPr lang="en-US" sz="2800" dirty="0">
              <a:solidFill>
                <a:srgbClr val="009900"/>
              </a:solidFill>
            </a:endParaRPr>
          </a:p>
        </p:txBody>
      </p:sp>
      <p:sp>
        <p:nvSpPr>
          <p:cNvPr id="7" name="Text Box 62"/>
          <p:cNvSpPr txBox="1">
            <a:spLocks noChangeArrowheads="1"/>
          </p:cNvSpPr>
          <p:nvPr/>
        </p:nvSpPr>
        <p:spPr bwMode="auto">
          <a:xfrm>
            <a:off x="578294"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5" name="Text Box 62"/>
          <p:cNvSpPr txBox="1">
            <a:spLocks noChangeArrowheads="1"/>
          </p:cNvSpPr>
          <p:nvPr/>
        </p:nvSpPr>
        <p:spPr bwMode="auto">
          <a:xfrm>
            <a:off x="631314" y="2216091"/>
            <a:ext cx="7541086" cy="748923"/>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dirty="0" err="1" smtClean="0">
                <a:solidFill>
                  <a:schemeClr val="accent2"/>
                </a:solidFill>
              </a:rPr>
              <a:t>Wireframe</a:t>
            </a:r>
            <a:endParaRPr lang="pt-BR" sz="2000" dirty="0">
              <a:solidFill>
                <a:schemeClr val="accent2"/>
              </a:solidFill>
            </a:endParaRPr>
          </a:p>
          <a:p>
            <a:pPr algn="just">
              <a:lnSpc>
                <a:spcPct val="80000"/>
              </a:lnSpc>
              <a:spcBef>
                <a:spcPct val="50000"/>
              </a:spcBef>
            </a:pPr>
            <a:endParaRPr lang="pt-BR" sz="2000" dirty="0" smtClean="0">
              <a:solidFill>
                <a:schemeClr val="accent2"/>
              </a:solidFill>
            </a:endParaRPr>
          </a:p>
        </p:txBody>
      </p:sp>
      <p:pic>
        <p:nvPicPr>
          <p:cNvPr id="6" name="Picture 5" descr="Pagina 3.png"/>
          <p:cNvPicPr>
            <a:picLocks noChangeAspect="1"/>
          </p:cNvPicPr>
          <p:nvPr/>
        </p:nvPicPr>
        <p:blipFill rotWithShape="1">
          <a:blip r:embed="rId3">
            <a:extLst>
              <a:ext uri="{28A0092B-C50C-407E-A947-70E740481C1C}">
                <a14:useLocalDpi xmlns:a14="http://schemas.microsoft.com/office/drawing/2010/main" val="0"/>
              </a:ext>
            </a:extLst>
          </a:blip>
          <a:srcRect l="17083" t="8756" r="13949" b="9129"/>
          <a:stretch/>
        </p:blipFill>
        <p:spPr>
          <a:xfrm>
            <a:off x="827584" y="2708920"/>
            <a:ext cx="3316711" cy="2664295"/>
          </a:xfrm>
          <a:prstGeom prst="rect">
            <a:avLst/>
          </a:prstGeom>
        </p:spPr>
      </p:pic>
      <p:pic>
        <p:nvPicPr>
          <p:cNvPr id="8" name="Picture 7" descr="Pagina 4.png"/>
          <p:cNvPicPr>
            <a:picLocks noChangeAspect="1"/>
          </p:cNvPicPr>
          <p:nvPr/>
        </p:nvPicPr>
        <p:blipFill rotWithShape="1">
          <a:blip r:embed="rId4">
            <a:extLst>
              <a:ext uri="{28A0092B-C50C-407E-A947-70E740481C1C}">
                <a14:useLocalDpi xmlns:a14="http://schemas.microsoft.com/office/drawing/2010/main" val="0"/>
              </a:ext>
            </a:extLst>
          </a:blip>
          <a:srcRect l="16923" t="8479" r="13949" b="9880"/>
          <a:stretch/>
        </p:blipFill>
        <p:spPr>
          <a:xfrm>
            <a:off x="4397239" y="2708920"/>
            <a:ext cx="3334599" cy="2657073"/>
          </a:xfrm>
          <a:prstGeom prst="rect">
            <a:avLst/>
          </a:prstGeom>
        </p:spPr>
      </p:pic>
      <p:sp>
        <p:nvSpPr>
          <p:cNvPr id="9" name="TextBox 8"/>
          <p:cNvSpPr txBox="1"/>
          <p:nvPr/>
        </p:nvSpPr>
        <p:spPr>
          <a:xfrm>
            <a:off x="861299" y="5474721"/>
            <a:ext cx="5506636" cy="369332"/>
          </a:xfrm>
          <a:prstGeom prst="rect">
            <a:avLst/>
          </a:prstGeom>
          <a:noFill/>
        </p:spPr>
        <p:txBody>
          <a:bodyPr wrap="none" rtlCol="0">
            <a:spAutoFit/>
          </a:bodyPr>
          <a:lstStyle/>
          <a:p>
            <a:pPr marL="285750" indent="-285750">
              <a:buFont typeface="Arial"/>
              <a:buChar char="•"/>
            </a:pPr>
            <a:r>
              <a:rPr lang="en-US" dirty="0" smtClean="0"/>
              <a:t>Interactive + FFV + </a:t>
            </a:r>
            <a:r>
              <a:rPr lang="en-US" dirty="0" err="1" smtClean="0"/>
              <a:t>gamification</a:t>
            </a:r>
            <a:r>
              <a:rPr lang="en-US" dirty="0" smtClean="0"/>
              <a:t> + incentive goals</a:t>
            </a:r>
            <a:endParaRPr lang="en-US" dirty="0"/>
          </a:p>
        </p:txBody>
      </p:sp>
    </p:spTree>
    <p:extLst>
      <p:ext uri="{BB962C8B-B14F-4D97-AF65-F5344CB8AC3E}">
        <p14:creationId xmlns:p14="http://schemas.microsoft.com/office/powerpoint/2010/main" val="88534185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Summary</a:t>
            </a:r>
            <a:endParaRPr lang="en-US" sz="2800" dirty="0">
              <a:solidFill>
                <a:srgbClr val="009900"/>
              </a:solidFill>
            </a:endParaRPr>
          </a:p>
        </p:txBody>
      </p:sp>
      <p:sp>
        <p:nvSpPr>
          <p:cNvPr id="3"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2339102"/>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dirty="0" smtClean="0">
                <a:solidFill>
                  <a:schemeClr val="accent2"/>
                </a:solidFill>
              </a:rPr>
              <a:t>(for </a:t>
            </a:r>
            <a:r>
              <a:rPr lang="pt-BR" sz="2000" dirty="0" err="1" smtClean="0">
                <a:solidFill>
                  <a:schemeClr val="accent2"/>
                </a:solidFill>
              </a:rPr>
              <a:t>this</a:t>
            </a:r>
            <a:r>
              <a:rPr lang="pt-BR" sz="2000" dirty="0" smtClean="0">
                <a:solidFill>
                  <a:schemeClr val="accent2"/>
                </a:solidFill>
              </a:rPr>
              <a:t> </a:t>
            </a:r>
            <a:r>
              <a:rPr lang="pt-BR" sz="2000" dirty="0" err="1" smtClean="0">
                <a:solidFill>
                  <a:schemeClr val="accent2"/>
                </a:solidFill>
              </a:rPr>
              <a:t>experiment</a:t>
            </a:r>
            <a:r>
              <a:rPr lang="pt-BR" sz="2000" dirty="0" smtClean="0">
                <a:solidFill>
                  <a:schemeClr val="accent2"/>
                </a:solidFill>
              </a:rPr>
              <a:t>)</a:t>
            </a:r>
            <a:endParaRPr lang="pt-BR" sz="2000" dirty="0" smtClean="0"/>
          </a:p>
          <a:p>
            <a:pPr marL="342900" indent="-342900" algn="just">
              <a:lnSpc>
                <a:spcPct val="80000"/>
              </a:lnSpc>
              <a:spcBef>
                <a:spcPct val="50000"/>
              </a:spcBef>
              <a:buFont typeface="Arial"/>
              <a:buChar char="•"/>
            </a:pPr>
            <a:r>
              <a:rPr lang="pt-BR" sz="2000" dirty="0" err="1" smtClean="0"/>
              <a:t>Better</a:t>
            </a:r>
            <a:r>
              <a:rPr lang="pt-BR" sz="2000" dirty="0" smtClean="0"/>
              <a:t> </a:t>
            </a:r>
            <a:r>
              <a:rPr lang="pt-BR" sz="2000" dirty="0" err="1" smtClean="0"/>
              <a:t>answers</a:t>
            </a:r>
            <a:r>
              <a:rPr lang="pt-BR" sz="2000" dirty="0" smtClean="0"/>
              <a:t> (trade-off).</a:t>
            </a:r>
          </a:p>
          <a:p>
            <a:pPr marL="342900" indent="-342900" algn="just">
              <a:lnSpc>
                <a:spcPct val="80000"/>
              </a:lnSpc>
              <a:spcBef>
                <a:spcPct val="50000"/>
              </a:spcBef>
              <a:buFont typeface="Arial"/>
              <a:buChar char="•"/>
            </a:pPr>
            <a:r>
              <a:rPr lang="pt-BR" sz="2000" dirty="0" err="1" smtClean="0"/>
              <a:t>Quicker</a:t>
            </a:r>
            <a:r>
              <a:rPr lang="pt-BR" sz="2000" dirty="0" smtClean="0"/>
              <a:t> </a:t>
            </a:r>
            <a:r>
              <a:rPr lang="pt-BR" sz="2000" dirty="0" err="1" smtClean="0"/>
              <a:t>resolution</a:t>
            </a:r>
            <a:r>
              <a:rPr lang="pt-BR" sz="2000" dirty="0" smtClean="0"/>
              <a:t> (</a:t>
            </a:r>
            <a:r>
              <a:rPr lang="pt-BR" sz="2000" dirty="0" err="1" smtClean="0"/>
              <a:t>iteration</a:t>
            </a:r>
            <a:r>
              <a:rPr lang="pt-BR" sz="2000" dirty="0" smtClean="0"/>
              <a:t>).</a:t>
            </a:r>
          </a:p>
          <a:p>
            <a:pPr marL="342900" indent="-342900" algn="just">
              <a:lnSpc>
                <a:spcPct val="80000"/>
              </a:lnSpc>
              <a:spcBef>
                <a:spcPct val="50000"/>
              </a:spcBef>
              <a:buFont typeface="Arial"/>
              <a:buChar char="•"/>
            </a:pPr>
            <a:r>
              <a:rPr lang="x-none" sz="2000" dirty="0" smtClean="0"/>
              <a:t>Characteristics analysis</a:t>
            </a:r>
            <a:endParaRPr lang="x-none" sz="2000" dirty="0"/>
          </a:p>
          <a:p>
            <a:pPr algn="just">
              <a:lnSpc>
                <a:spcPct val="80000"/>
              </a:lnSpc>
              <a:spcBef>
                <a:spcPct val="50000"/>
              </a:spcBef>
            </a:pPr>
            <a:endParaRPr lang="pt-BR" sz="2000" dirty="0" smtClean="0"/>
          </a:p>
          <a:p>
            <a:pPr algn="just">
              <a:lnSpc>
                <a:spcPct val="80000"/>
              </a:lnSpc>
              <a:spcBef>
                <a:spcPct val="50000"/>
              </a:spcBef>
            </a:pPr>
            <a:endParaRPr lang="pt-BR" sz="2000" dirty="0" smtClean="0"/>
          </a:p>
        </p:txBody>
      </p:sp>
    </p:spTree>
    <p:extLst>
      <p:ext uri="{BB962C8B-B14F-4D97-AF65-F5344CB8AC3E}">
        <p14:creationId xmlns:p14="http://schemas.microsoft.com/office/powerpoint/2010/main" val="245913077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How</a:t>
            </a:r>
            <a:r>
              <a:rPr lang="pt-BR" sz="2800" b="1" dirty="0" smtClean="0">
                <a:solidFill>
                  <a:srgbClr val="009900"/>
                </a:solidFill>
              </a:rPr>
              <a:t> (</a:t>
            </a:r>
            <a:r>
              <a:rPr lang="pt-BR" sz="2800" b="1" dirty="0" err="1" smtClean="0">
                <a:solidFill>
                  <a:srgbClr val="009900"/>
                </a:solidFill>
              </a:rPr>
              <a:t>extensions</a:t>
            </a:r>
            <a:r>
              <a:rPr lang="pt-BR" sz="2800" b="1" dirty="0" smtClean="0">
                <a:solidFill>
                  <a:srgbClr val="009900"/>
                </a:solidFill>
              </a:rPr>
              <a:t>)</a:t>
            </a:r>
            <a:endParaRPr lang="en-US" sz="2800" dirty="0">
              <a:solidFill>
                <a:srgbClr val="009900"/>
              </a:solidFill>
            </a:endParaRPr>
          </a:p>
        </p:txBody>
      </p:sp>
      <p:sp>
        <p:nvSpPr>
          <p:cNvPr id="7" name="Text Box 62"/>
          <p:cNvSpPr txBox="1">
            <a:spLocks noChangeArrowheads="1"/>
          </p:cNvSpPr>
          <p:nvPr/>
        </p:nvSpPr>
        <p:spPr bwMode="auto">
          <a:xfrm>
            <a:off x="578294"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5" name="Text Box 62"/>
          <p:cNvSpPr txBox="1">
            <a:spLocks noChangeArrowheads="1"/>
          </p:cNvSpPr>
          <p:nvPr/>
        </p:nvSpPr>
        <p:spPr bwMode="auto">
          <a:xfrm>
            <a:off x="631314" y="2132856"/>
            <a:ext cx="7541086" cy="3949799"/>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dirty="0" smtClean="0">
                <a:solidFill>
                  <a:schemeClr val="accent2"/>
                </a:solidFill>
              </a:rPr>
              <a:t>FUTURE</a:t>
            </a:r>
          </a:p>
          <a:p>
            <a:pPr marL="342900" indent="-342900" algn="just">
              <a:lnSpc>
                <a:spcPct val="80000"/>
              </a:lnSpc>
              <a:spcBef>
                <a:spcPct val="50000"/>
              </a:spcBef>
              <a:buFont typeface="Arial"/>
              <a:buChar char="•"/>
            </a:pPr>
            <a:r>
              <a:rPr lang="x-none" sz="2000" dirty="0" smtClean="0"/>
              <a:t>Hint and Reference Point</a:t>
            </a:r>
          </a:p>
          <a:p>
            <a:pPr marL="342900" indent="-342900" algn="just">
              <a:lnSpc>
                <a:spcPct val="80000"/>
              </a:lnSpc>
              <a:spcBef>
                <a:spcPct val="50000"/>
              </a:spcBef>
              <a:buFont typeface="Arial"/>
              <a:buChar char="•"/>
            </a:pPr>
            <a:r>
              <a:rPr lang="x-none" sz="2000" dirty="0"/>
              <a:t>Relevant Areas in Pareto-optimal front</a:t>
            </a:r>
          </a:p>
          <a:p>
            <a:pPr marL="342900" indent="-342900" algn="just">
              <a:lnSpc>
                <a:spcPct val="80000"/>
              </a:lnSpc>
              <a:spcBef>
                <a:spcPct val="50000"/>
              </a:spcBef>
              <a:buFont typeface="Arial"/>
              <a:buChar char="•"/>
            </a:pPr>
            <a:r>
              <a:rPr lang="x-none" sz="2000" dirty="0" smtClean="0"/>
              <a:t>Hard Search</a:t>
            </a:r>
            <a:endParaRPr lang="pt-BR" sz="2000" dirty="0" smtClean="0"/>
          </a:p>
          <a:p>
            <a:pPr marL="342900" indent="-342900" algn="just">
              <a:lnSpc>
                <a:spcPct val="80000"/>
              </a:lnSpc>
              <a:spcBef>
                <a:spcPct val="50000"/>
              </a:spcBef>
              <a:buFont typeface="Arial"/>
              <a:buChar char="•"/>
            </a:pPr>
            <a:r>
              <a:rPr lang="pt-BR" sz="2000" dirty="0" err="1" smtClean="0"/>
              <a:t>Relevant</a:t>
            </a:r>
            <a:r>
              <a:rPr lang="pt-BR" sz="2000" dirty="0" smtClean="0"/>
              <a:t> </a:t>
            </a:r>
            <a:r>
              <a:rPr lang="pt-BR" sz="2000" dirty="0" err="1" smtClean="0"/>
              <a:t>Regions</a:t>
            </a:r>
            <a:r>
              <a:rPr lang="pt-BR" sz="2000" dirty="0" smtClean="0"/>
              <a:t> in </a:t>
            </a:r>
            <a:r>
              <a:rPr lang="pt-BR" sz="2000" dirty="0" err="1" smtClean="0"/>
              <a:t>the</a:t>
            </a:r>
            <a:r>
              <a:rPr lang="pt-BR" sz="2000" dirty="0" smtClean="0"/>
              <a:t> “world”</a:t>
            </a:r>
            <a:endParaRPr lang="x-none" sz="2000" dirty="0" smtClean="0"/>
          </a:p>
          <a:p>
            <a:pPr marL="342900" indent="-342900" algn="just">
              <a:lnSpc>
                <a:spcPct val="80000"/>
              </a:lnSpc>
              <a:spcBef>
                <a:spcPct val="50000"/>
              </a:spcBef>
              <a:buFont typeface="Arial"/>
              <a:buChar char="•"/>
            </a:pPr>
            <a:r>
              <a:rPr lang="pt-BR" sz="2000" dirty="0" smtClean="0"/>
              <a:t>Non-</a:t>
            </a:r>
            <a:r>
              <a:rPr lang="pt-BR" sz="2000" dirty="0" err="1" smtClean="0"/>
              <a:t>Obvious</a:t>
            </a:r>
            <a:r>
              <a:rPr lang="pt-BR" sz="2000" dirty="0" smtClean="0"/>
              <a:t> </a:t>
            </a:r>
            <a:r>
              <a:rPr lang="pt-BR" sz="2000" dirty="0" err="1" smtClean="0"/>
              <a:t>and</a:t>
            </a:r>
            <a:r>
              <a:rPr lang="pt-BR" sz="2000" dirty="0" smtClean="0"/>
              <a:t> Non-</a:t>
            </a:r>
            <a:r>
              <a:rPr lang="pt-BR" sz="2000" dirty="0" err="1" smtClean="0"/>
              <a:t>Explicit</a:t>
            </a:r>
            <a:r>
              <a:rPr lang="pt-BR" sz="2000" dirty="0" smtClean="0"/>
              <a:t> </a:t>
            </a:r>
            <a:r>
              <a:rPr lang="pt-BR" sz="2000" dirty="0" err="1" smtClean="0"/>
              <a:t>objectives</a:t>
            </a:r>
            <a:r>
              <a:rPr lang="pt-BR" sz="2000" dirty="0" smtClean="0"/>
              <a:t> </a:t>
            </a:r>
            <a:r>
              <a:rPr lang="pt-BR" sz="2000" dirty="0" err="1" smtClean="0"/>
              <a:t>achievement</a:t>
            </a:r>
            <a:endParaRPr lang="pt-BR" sz="2000" dirty="0" smtClean="0"/>
          </a:p>
          <a:p>
            <a:pPr algn="just">
              <a:lnSpc>
                <a:spcPct val="80000"/>
              </a:lnSpc>
              <a:spcBef>
                <a:spcPct val="50000"/>
              </a:spcBef>
            </a:pPr>
            <a:r>
              <a:rPr lang="pt-BR" sz="2000" dirty="0"/>
              <a:t> </a:t>
            </a:r>
            <a:r>
              <a:rPr lang="pt-BR" sz="2000" dirty="0" smtClean="0"/>
              <a:t>    (e.g.: </a:t>
            </a:r>
            <a:r>
              <a:rPr lang="pt-BR" sz="2000" dirty="0" err="1" smtClean="0"/>
              <a:t>creativity</a:t>
            </a:r>
            <a:r>
              <a:rPr lang="pt-BR" sz="2000" dirty="0" smtClean="0"/>
              <a:t>, </a:t>
            </a:r>
            <a:r>
              <a:rPr lang="pt-BR" sz="2000" dirty="0" err="1" smtClean="0"/>
              <a:t>risk</a:t>
            </a:r>
            <a:r>
              <a:rPr lang="pt-BR" sz="2000" dirty="0" smtClean="0"/>
              <a:t>, </a:t>
            </a:r>
            <a:r>
              <a:rPr lang="pt-BR" sz="2000" dirty="0" err="1" smtClean="0"/>
              <a:t>robustness</a:t>
            </a:r>
            <a:r>
              <a:rPr lang="pt-BR" sz="2000" dirty="0" smtClean="0"/>
              <a:t>, ...)</a:t>
            </a:r>
          </a:p>
          <a:p>
            <a:pPr marL="342900" indent="-342900" algn="just">
              <a:lnSpc>
                <a:spcPct val="80000"/>
              </a:lnSpc>
              <a:spcBef>
                <a:spcPct val="50000"/>
              </a:spcBef>
              <a:buFont typeface="Arial"/>
              <a:buChar char="•"/>
            </a:pPr>
            <a:r>
              <a:rPr lang="pt-BR" sz="2000" dirty="0" smtClean="0"/>
              <a:t>Learning </a:t>
            </a:r>
            <a:r>
              <a:rPr lang="pt-BR" sz="2000" dirty="0" err="1" smtClean="0"/>
              <a:t>from</a:t>
            </a:r>
            <a:r>
              <a:rPr lang="pt-BR" sz="2000" dirty="0" smtClean="0"/>
              <a:t> </a:t>
            </a:r>
            <a:r>
              <a:rPr lang="pt-BR" sz="2000" dirty="0" err="1" smtClean="0"/>
              <a:t>collectivity</a:t>
            </a:r>
            <a:endParaRPr lang="pt-BR" sz="2000" dirty="0" smtClean="0"/>
          </a:p>
          <a:p>
            <a:pPr marL="342900" indent="-342900" algn="just">
              <a:lnSpc>
                <a:spcPct val="80000"/>
              </a:lnSpc>
              <a:spcBef>
                <a:spcPct val="50000"/>
              </a:spcBef>
              <a:buFont typeface="Arial"/>
              <a:buChar char="•"/>
            </a:pPr>
            <a:r>
              <a:rPr lang="x-none" sz="2000" dirty="0" smtClean="0"/>
              <a:t>More Complex Scenarios</a:t>
            </a:r>
          </a:p>
          <a:p>
            <a:pPr marL="342900" indent="-342900" algn="just">
              <a:lnSpc>
                <a:spcPct val="80000"/>
              </a:lnSpc>
              <a:spcBef>
                <a:spcPct val="50000"/>
              </a:spcBef>
              <a:buFont typeface="Arial"/>
              <a:buChar char="•"/>
            </a:pPr>
            <a:r>
              <a:rPr lang="x-none" sz="2000" dirty="0" smtClean="0"/>
              <a:t>Strategy: feedback from users</a:t>
            </a:r>
            <a:endParaRPr lang="pt-BR" sz="2000" dirty="0" smtClean="0"/>
          </a:p>
        </p:txBody>
      </p:sp>
    </p:spTree>
    <p:extLst>
      <p:ext uri="{BB962C8B-B14F-4D97-AF65-F5344CB8AC3E}">
        <p14:creationId xmlns:p14="http://schemas.microsoft.com/office/powerpoint/2010/main" val="299303477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contents</a:t>
            </a:r>
            <a:endParaRPr lang="en-US" sz="2800" dirty="0">
              <a:solidFill>
                <a:srgbClr val="009900"/>
              </a:solidFill>
            </a:endParaRPr>
          </a:p>
        </p:txBody>
      </p:sp>
      <p:sp>
        <p:nvSpPr>
          <p:cNvPr id="3" name="Text Box 62"/>
          <p:cNvSpPr txBox="1">
            <a:spLocks noChangeArrowheads="1"/>
          </p:cNvSpPr>
          <p:nvPr/>
        </p:nvSpPr>
        <p:spPr bwMode="auto">
          <a:xfrm>
            <a:off x="1167870" y="1844824"/>
            <a:ext cx="8084650" cy="4124206"/>
          </a:xfrm>
          <a:prstGeom prst="rect">
            <a:avLst/>
          </a:prstGeom>
          <a:noFill/>
          <a:ln w="9525">
            <a:noFill/>
            <a:miter lim="800000"/>
            <a:headEnd/>
            <a:tailEnd/>
          </a:ln>
          <a:effectLst/>
        </p:spPr>
        <p:txBody>
          <a:bodyPr wrap="square">
            <a:spAutoFit/>
          </a:bodyPr>
          <a:lstStyle/>
          <a:p>
            <a:pPr marL="342900" indent="-342900">
              <a:lnSpc>
                <a:spcPct val="120000"/>
              </a:lnSpc>
              <a:spcBef>
                <a:spcPct val="50000"/>
              </a:spcBef>
              <a:buFont typeface="Arial"/>
              <a:buChar char="•"/>
            </a:pPr>
            <a:r>
              <a:rPr lang="pt-BR" sz="2000" b="1" dirty="0" err="1" smtClean="0">
                <a:solidFill>
                  <a:schemeClr val="accent2"/>
                </a:solidFill>
              </a:rPr>
              <a:t>Motivation</a:t>
            </a:r>
            <a:endParaRPr lang="pt-BR" sz="2000" b="1" dirty="0" smtClean="0">
              <a:solidFill>
                <a:schemeClr val="accent2"/>
              </a:solidFill>
            </a:endParaRPr>
          </a:p>
          <a:p>
            <a:pPr marL="342900" indent="-342900">
              <a:lnSpc>
                <a:spcPct val="120000"/>
              </a:lnSpc>
              <a:spcBef>
                <a:spcPct val="50000"/>
              </a:spcBef>
              <a:buFont typeface="Arial"/>
              <a:buChar char="•"/>
            </a:pPr>
            <a:r>
              <a:rPr lang="pt-BR" sz="2000" b="1" dirty="0" err="1" smtClean="0">
                <a:solidFill>
                  <a:schemeClr val="accent2"/>
                </a:solidFill>
              </a:rPr>
              <a:t>What</a:t>
            </a:r>
            <a:r>
              <a:rPr lang="pt-BR" sz="2000" b="1" dirty="0" smtClean="0">
                <a:solidFill>
                  <a:schemeClr val="accent2"/>
                </a:solidFill>
              </a:rPr>
              <a:t> (</a:t>
            </a:r>
            <a:r>
              <a:rPr lang="pt-BR" sz="2000" b="1" dirty="0" err="1" smtClean="0">
                <a:solidFill>
                  <a:schemeClr val="accent2"/>
                </a:solidFill>
              </a:rPr>
              <a:t>problem</a:t>
            </a:r>
            <a:r>
              <a:rPr lang="pt-BR" sz="2000" b="1" dirty="0" smtClean="0">
                <a:solidFill>
                  <a:schemeClr val="accent2"/>
                </a:solidFill>
              </a:rPr>
              <a:t>)</a:t>
            </a:r>
          </a:p>
          <a:p>
            <a:pPr marL="342900" indent="-342900">
              <a:lnSpc>
                <a:spcPct val="120000"/>
              </a:lnSpc>
              <a:spcBef>
                <a:spcPct val="50000"/>
              </a:spcBef>
              <a:buFont typeface="Arial"/>
              <a:buChar char="•"/>
            </a:pPr>
            <a:r>
              <a:rPr lang="pt-BR" sz="2000" b="1" dirty="0" err="1" smtClean="0">
                <a:solidFill>
                  <a:schemeClr val="accent2"/>
                </a:solidFill>
              </a:rPr>
              <a:t>Why</a:t>
            </a:r>
            <a:r>
              <a:rPr lang="pt-BR" sz="2000" b="1" dirty="0" smtClean="0">
                <a:solidFill>
                  <a:schemeClr val="accent2"/>
                </a:solidFill>
              </a:rPr>
              <a:t> COIN</a:t>
            </a:r>
          </a:p>
          <a:p>
            <a:pPr marL="342900" indent="-342900">
              <a:lnSpc>
                <a:spcPct val="120000"/>
              </a:lnSpc>
              <a:spcBef>
                <a:spcPct val="50000"/>
              </a:spcBef>
              <a:buFont typeface="Arial"/>
              <a:buChar char="•"/>
            </a:pPr>
            <a:r>
              <a:rPr lang="pt-BR" sz="2000" b="1" dirty="0" err="1" smtClean="0">
                <a:solidFill>
                  <a:schemeClr val="accent2"/>
                </a:solidFill>
              </a:rPr>
              <a:t>How</a:t>
            </a:r>
            <a:r>
              <a:rPr lang="pt-BR" sz="2000" b="1" dirty="0" smtClean="0">
                <a:solidFill>
                  <a:schemeClr val="accent2"/>
                </a:solidFill>
              </a:rPr>
              <a:t> (</a:t>
            </a:r>
            <a:r>
              <a:rPr lang="pt-BR" sz="2000" b="1" dirty="0" err="1" smtClean="0">
                <a:solidFill>
                  <a:schemeClr val="accent2"/>
                </a:solidFill>
              </a:rPr>
              <a:t>experiment</a:t>
            </a:r>
            <a:r>
              <a:rPr lang="pt-BR" sz="2000" b="1" dirty="0" smtClean="0">
                <a:solidFill>
                  <a:schemeClr val="accent2"/>
                </a:solidFill>
              </a:rPr>
              <a:t>)</a:t>
            </a:r>
          </a:p>
          <a:p>
            <a:pPr marL="342900" indent="-342900">
              <a:lnSpc>
                <a:spcPct val="120000"/>
              </a:lnSpc>
              <a:spcBef>
                <a:spcPct val="50000"/>
              </a:spcBef>
              <a:buFont typeface="Arial"/>
              <a:buChar char="•"/>
            </a:pPr>
            <a:r>
              <a:rPr lang="pt-BR" sz="2000" b="1" dirty="0" err="1" smtClean="0">
                <a:solidFill>
                  <a:schemeClr val="accent2"/>
                </a:solidFill>
              </a:rPr>
              <a:t>How</a:t>
            </a:r>
            <a:r>
              <a:rPr lang="pt-BR" sz="2000" b="1" dirty="0" smtClean="0">
                <a:solidFill>
                  <a:schemeClr val="accent2"/>
                </a:solidFill>
              </a:rPr>
              <a:t> (</a:t>
            </a:r>
            <a:r>
              <a:rPr lang="pt-BR" sz="2000" b="1" dirty="0" err="1" smtClean="0">
                <a:solidFill>
                  <a:schemeClr val="accent2"/>
                </a:solidFill>
              </a:rPr>
              <a:t>extensions</a:t>
            </a:r>
            <a:r>
              <a:rPr lang="pt-BR" sz="2000" b="1" dirty="0" smtClean="0">
                <a:solidFill>
                  <a:schemeClr val="accent2"/>
                </a:solidFill>
              </a:rPr>
              <a:t>)</a:t>
            </a:r>
          </a:p>
          <a:p>
            <a:pPr marL="342900" indent="-342900">
              <a:lnSpc>
                <a:spcPct val="120000"/>
              </a:lnSpc>
              <a:spcBef>
                <a:spcPct val="50000"/>
              </a:spcBef>
              <a:buFont typeface="Arial"/>
              <a:buChar char="•"/>
            </a:pPr>
            <a:r>
              <a:rPr lang="pt-BR" sz="2000" b="1" dirty="0" err="1" smtClean="0">
                <a:solidFill>
                  <a:schemeClr val="accent2"/>
                </a:solidFill>
              </a:rPr>
              <a:t>Expected</a:t>
            </a:r>
            <a:r>
              <a:rPr lang="pt-BR" sz="2000" b="1" dirty="0" smtClean="0">
                <a:solidFill>
                  <a:schemeClr val="accent2"/>
                </a:solidFill>
              </a:rPr>
              <a:t> </a:t>
            </a:r>
            <a:r>
              <a:rPr lang="pt-BR" sz="2000" b="1" dirty="0" err="1" smtClean="0">
                <a:solidFill>
                  <a:schemeClr val="accent2"/>
                </a:solidFill>
              </a:rPr>
              <a:t>Results</a:t>
            </a:r>
            <a:endParaRPr lang="pt-BR" sz="2000" b="1" dirty="0" smtClean="0">
              <a:solidFill>
                <a:schemeClr val="accent2"/>
              </a:solidFill>
            </a:endParaRPr>
          </a:p>
          <a:p>
            <a:pPr marL="342900" indent="-342900">
              <a:lnSpc>
                <a:spcPct val="120000"/>
              </a:lnSpc>
              <a:spcBef>
                <a:spcPct val="50000"/>
              </a:spcBef>
              <a:buFont typeface="Arial"/>
              <a:buChar char="•"/>
            </a:pPr>
            <a:r>
              <a:rPr lang="pt-BR" sz="2000" b="1" dirty="0" err="1" smtClean="0">
                <a:solidFill>
                  <a:schemeClr val="accent2"/>
                </a:solidFill>
              </a:rPr>
              <a:t>Appendix</a:t>
            </a:r>
            <a:endParaRPr lang="pt-BR" sz="2000" b="1" dirty="0" smtClean="0">
              <a:solidFill>
                <a:schemeClr val="accent2"/>
              </a:solidFill>
            </a:endParaRPr>
          </a:p>
          <a:p>
            <a:pPr marL="342900" indent="-342900">
              <a:lnSpc>
                <a:spcPct val="120000"/>
              </a:lnSpc>
              <a:spcBef>
                <a:spcPct val="50000"/>
              </a:spcBef>
              <a:buFont typeface="Arial"/>
              <a:buChar char="•"/>
            </a:pPr>
            <a:endParaRPr lang="pt-BR" sz="2000" b="1" dirty="0" smtClean="0">
              <a:solidFill>
                <a:schemeClr val="accent2"/>
              </a:solidFill>
            </a:endParaRPr>
          </a:p>
        </p:txBody>
      </p:sp>
    </p:spTree>
    <p:extLst>
      <p:ext uri="{BB962C8B-B14F-4D97-AF65-F5344CB8AC3E}">
        <p14:creationId xmlns:p14="http://schemas.microsoft.com/office/powerpoint/2010/main" val="31679135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611561" y="2996952"/>
            <a:ext cx="7560839" cy="523220"/>
          </a:xfrm>
          <a:prstGeom prst="rect">
            <a:avLst/>
          </a:prstGeom>
          <a:noFill/>
          <a:ln w="9525">
            <a:noFill/>
            <a:miter lim="800000"/>
            <a:headEnd/>
            <a:tailEnd/>
          </a:ln>
          <a:effectLst/>
        </p:spPr>
        <p:txBody>
          <a:bodyPr wrap="square">
            <a:spAutoFit/>
          </a:bodyPr>
          <a:lstStyle/>
          <a:p>
            <a:pPr algn="ctr">
              <a:spcBef>
                <a:spcPct val="50000"/>
              </a:spcBef>
            </a:pPr>
            <a:r>
              <a:rPr lang="pt-BR" sz="2800" b="1" dirty="0" err="1" smtClean="0">
                <a:solidFill>
                  <a:srgbClr val="009900"/>
                </a:solidFill>
              </a:rPr>
              <a:t>Thank</a:t>
            </a:r>
            <a:r>
              <a:rPr lang="pt-BR" sz="2800" b="1" dirty="0" smtClean="0">
                <a:solidFill>
                  <a:srgbClr val="009900"/>
                </a:solidFill>
              </a:rPr>
              <a:t> </a:t>
            </a:r>
            <a:r>
              <a:rPr lang="pt-BR" sz="2800" b="1" dirty="0" err="1" smtClean="0">
                <a:solidFill>
                  <a:srgbClr val="009900"/>
                </a:solidFill>
              </a:rPr>
              <a:t>You</a:t>
            </a:r>
            <a:r>
              <a:rPr lang="pt-BR" sz="2800" b="1" dirty="0" smtClean="0">
                <a:solidFill>
                  <a:srgbClr val="009900"/>
                </a:solidFill>
              </a:rPr>
              <a:t>!</a:t>
            </a:r>
            <a:endParaRPr lang="en-US" sz="2800" dirty="0">
              <a:solidFill>
                <a:srgbClr val="009900"/>
              </a:solidFill>
            </a:endParaRPr>
          </a:p>
        </p:txBody>
      </p:sp>
    </p:spTree>
    <p:extLst>
      <p:ext uri="{BB962C8B-B14F-4D97-AF65-F5344CB8AC3E}">
        <p14:creationId xmlns:p14="http://schemas.microsoft.com/office/powerpoint/2010/main" val="169428123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Appendix</a:t>
            </a:r>
            <a:endParaRPr lang="en-US" sz="2800" dirty="0">
              <a:solidFill>
                <a:srgbClr val="009900"/>
              </a:solidFill>
            </a:endParaRPr>
          </a:p>
        </p:txBody>
      </p:sp>
      <p:sp>
        <p:nvSpPr>
          <p:cNvPr id="4"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5" name="Text Box 62"/>
          <p:cNvSpPr txBox="1">
            <a:spLocks noChangeArrowheads="1"/>
          </p:cNvSpPr>
          <p:nvPr/>
        </p:nvSpPr>
        <p:spPr bwMode="auto">
          <a:xfrm>
            <a:off x="631314" y="1988840"/>
            <a:ext cx="7541086" cy="738664"/>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b="1" dirty="0" smtClean="0">
                <a:solidFill>
                  <a:schemeClr val="accent2"/>
                </a:solidFill>
              </a:rPr>
              <a:t>NSGA-II 				       R-NSGA-II</a:t>
            </a:r>
            <a:endParaRPr lang="pt-BR" sz="2000" b="1" dirty="0">
              <a:solidFill>
                <a:schemeClr val="accent2"/>
              </a:solidFill>
            </a:endParaRPr>
          </a:p>
          <a:p>
            <a:pPr marL="800100" lvl="1" indent="-342900" algn="just">
              <a:lnSpc>
                <a:spcPct val="80000"/>
              </a:lnSpc>
              <a:spcBef>
                <a:spcPct val="50000"/>
              </a:spcBef>
              <a:buFont typeface="Courier New" panose="02070309020205020404" pitchFamily="49" charset="0"/>
              <a:buChar char="o"/>
            </a:pPr>
            <a:endParaRPr lang="pt-BR" sz="2000" dirty="0" smtClean="0">
              <a:solidFill>
                <a:schemeClr val="accent2"/>
              </a:solidFill>
            </a:endParaRPr>
          </a:p>
        </p:txBody>
      </p:sp>
      <p:pic>
        <p:nvPicPr>
          <p:cNvPr id="7" name="Picture 6"/>
          <p:cNvPicPr>
            <a:picLocks noChangeAspect="1"/>
          </p:cNvPicPr>
          <p:nvPr/>
        </p:nvPicPr>
        <p:blipFill>
          <a:blip r:embed="rId3"/>
          <a:stretch>
            <a:fillRect/>
          </a:stretch>
        </p:blipFill>
        <p:spPr>
          <a:xfrm>
            <a:off x="631314" y="2459229"/>
            <a:ext cx="3648075" cy="2990850"/>
          </a:xfrm>
          <a:prstGeom prst="rect">
            <a:avLst/>
          </a:prstGeom>
        </p:spPr>
      </p:pic>
      <p:sp>
        <p:nvSpPr>
          <p:cNvPr id="8" name="TextBox 7"/>
          <p:cNvSpPr txBox="1"/>
          <p:nvPr/>
        </p:nvSpPr>
        <p:spPr>
          <a:xfrm>
            <a:off x="5220072" y="2494637"/>
            <a:ext cx="2952328" cy="954107"/>
          </a:xfrm>
          <a:prstGeom prst="rect">
            <a:avLst/>
          </a:prstGeom>
          <a:noFill/>
        </p:spPr>
        <p:txBody>
          <a:bodyPr wrap="square" rtlCol="0">
            <a:spAutoFit/>
          </a:bodyPr>
          <a:lstStyle/>
          <a:p>
            <a:pPr marL="285750" indent="-285750">
              <a:buFont typeface="Arial" panose="020B0604020202020204" pitchFamily="34" charset="0"/>
              <a:buChar char="•"/>
            </a:pPr>
            <a:r>
              <a:rPr lang="pt-BR" sz="1400" dirty="0" smtClean="0"/>
              <a:t>New </a:t>
            </a:r>
            <a:r>
              <a:rPr lang="pt-BR" sz="1400" dirty="0" err="1" smtClean="0"/>
              <a:t>rank</a:t>
            </a:r>
            <a:r>
              <a:rPr lang="pt-BR" sz="1400" dirty="0" smtClean="0"/>
              <a:t> in </a:t>
            </a:r>
            <a:r>
              <a:rPr lang="pt-BR" sz="1400" dirty="0" err="1" smtClean="0"/>
              <a:t>the</a:t>
            </a:r>
            <a:r>
              <a:rPr lang="pt-BR" sz="1400" dirty="0" smtClean="0"/>
              <a:t> front </a:t>
            </a:r>
            <a:r>
              <a:rPr lang="pt-BR" sz="1400" dirty="0" err="1" smtClean="0"/>
              <a:t>based</a:t>
            </a:r>
            <a:r>
              <a:rPr lang="pt-BR" sz="1400" dirty="0" smtClean="0"/>
              <a:t> </a:t>
            </a:r>
            <a:r>
              <a:rPr lang="pt-BR" sz="1400" dirty="0" err="1" smtClean="0"/>
              <a:t>on</a:t>
            </a:r>
            <a:r>
              <a:rPr lang="pt-BR" sz="1400" dirty="0" smtClean="0"/>
              <a:t> </a:t>
            </a:r>
            <a:r>
              <a:rPr lang="pt-BR" sz="1400" dirty="0" err="1" smtClean="0"/>
              <a:t>the</a:t>
            </a:r>
            <a:r>
              <a:rPr lang="pt-BR" sz="1400" dirty="0" smtClean="0"/>
              <a:t> </a:t>
            </a:r>
            <a:r>
              <a:rPr lang="pt-BR" sz="1400" dirty="0" err="1" smtClean="0"/>
              <a:t>reference</a:t>
            </a:r>
            <a:r>
              <a:rPr lang="pt-BR" sz="1400" dirty="0" smtClean="0"/>
              <a:t> point.</a:t>
            </a:r>
          </a:p>
          <a:p>
            <a:pPr marL="285750" indent="-285750">
              <a:buFont typeface="Arial" panose="020B0604020202020204" pitchFamily="34" charset="0"/>
              <a:buChar char="•"/>
            </a:pPr>
            <a:r>
              <a:rPr lang="pt-BR" sz="1400" dirty="0" smtClean="0"/>
              <a:t>New </a:t>
            </a:r>
            <a:r>
              <a:rPr lang="pt-BR" sz="1400" dirty="0" err="1" smtClean="0"/>
              <a:t>crowding</a:t>
            </a:r>
            <a:r>
              <a:rPr lang="pt-BR" sz="1400" dirty="0" smtClean="0"/>
              <a:t> </a:t>
            </a:r>
            <a:r>
              <a:rPr lang="pt-BR" sz="1400" dirty="0" err="1" smtClean="0"/>
              <a:t>distance</a:t>
            </a:r>
            <a:r>
              <a:rPr lang="pt-BR" sz="1400" dirty="0" smtClean="0"/>
              <a:t> </a:t>
            </a:r>
            <a:r>
              <a:rPr lang="pt-BR" sz="1400" dirty="0" err="1" smtClean="0"/>
              <a:t>values</a:t>
            </a:r>
            <a:r>
              <a:rPr lang="pt-BR" sz="1400" dirty="0" smtClean="0"/>
              <a:t> </a:t>
            </a:r>
            <a:r>
              <a:rPr lang="pt-BR" sz="1400" dirty="0" err="1" smtClean="0"/>
              <a:t>based</a:t>
            </a:r>
            <a:r>
              <a:rPr lang="pt-BR" sz="1400" dirty="0" smtClean="0"/>
              <a:t> </a:t>
            </a:r>
            <a:r>
              <a:rPr lang="pt-BR" sz="1400" dirty="0" err="1" smtClean="0"/>
              <a:t>on</a:t>
            </a:r>
            <a:r>
              <a:rPr lang="pt-BR" sz="1400" dirty="0" smtClean="0"/>
              <a:t> </a:t>
            </a:r>
            <a:r>
              <a:rPr lang="pt-BR" sz="1400" dirty="0" err="1" smtClean="0"/>
              <a:t>the</a:t>
            </a:r>
            <a:r>
              <a:rPr lang="pt-BR" sz="1400" dirty="0" smtClean="0"/>
              <a:t> </a:t>
            </a:r>
            <a:r>
              <a:rPr lang="pt-BR" sz="1400" dirty="0" err="1" smtClean="0"/>
              <a:t>rank</a:t>
            </a:r>
            <a:r>
              <a:rPr lang="pt-BR" sz="1400" dirty="0" smtClean="0"/>
              <a:t>.</a:t>
            </a:r>
            <a:endParaRPr lang="en-US" sz="1400" dirty="0"/>
          </a:p>
        </p:txBody>
      </p:sp>
      <p:pic>
        <p:nvPicPr>
          <p:cNvPr id="9" name="Picture 8"/>
          <p:cNvPicPr>
            <a:picLocks noChangeAspect="1"/>
          </p:cNvPicPr>
          <p:nvPr/>
        </p:nvPicPr>
        <p:blipFill>
          <a:blip r:embed="rId4"/>
          <a:stretch>
            <a:fillRect/>
          </a:stretch>
        </p:blipFill>
        <p:spPr>
          <a:xfrm>
            <a:off x="5078581" y="4653136"/>
            <a:ext cx="2294626" cy="1323281"/>
          </a:xfrm>
          <a:prstGeom prst="rect">
            <a:avLst/>
          </a:prstGeom>
        </p:spPr>
      </p:pic>
      <p:sp>
        <p:nvSpPr>
          <p:cNvPr id="10" name="Right Arrow 9"/>
          <p:cNvSpPr/>
          <p:nvPr/>
        </p:nvSpPr>
        <p:spPr>
          <a:xfrm rot="10300597">
            <a:off x="1905952" y="4140074"/>
            <a:ext cx="888448" cy="247604"/>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07387" y="4385042"/>
            <a:ext cx="285742" cy="18680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6145302" y="4571846"/>
            <a:ext cx="4956" cy="276092"/>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6336288" y="4365104"/>
            <a:ext cx="1016625" cy="215444"/>
          </a:xfrm>
          <a:prstGeom prst="rect">
            <a:avLst/>
          </a:prstGeom>
          <a:noFill/>
        </p:spPr>
        <p:txBody>
          <a:bodyPr wrap="none" rtlCol="0">
            <a:spAutoFit/>
          </a:bodyPr>
          <a:lstStyle/>
          <a:p>
            <a:r>
              <a:rPr lang="pt-BR" sz="800" dirty="0" smtClean="0"/>
              <a:t>COIN </a:t>
            </a:r>
            <a:r>
              <a:rPr lang="pt-BR" sz="800" dirty="0" err="1" smtClean="0"/>
              <a:t>aggregation</a:t>
            </a:r>
            <a:endParaRPr lang="en-US" sz="800" dirty="0"/>
          </a:p>
        </p:txBody>
      </p:sp>
      <p:sp>
        <p:nvSpPr>
          <p:cNvPr id="12" name="Right Arrow 11"/>
          <p:cNvSpPr/>
          <p:nvPr/>
        </p:nvSpPr>
        <p:spPr>
          <a:xfrm rot="9375417">
            <a:off x="3319828" y="3107758"/>
            <a:ext cx="888448" cy="247604"/>
          </a:xfrm>
          <a:prstGeom prst="rightArrow">
            <a:avLst/>
          </a:prstGeom>
          <a:solidFill>
            <a:srgbClr val="009900"/>
          </a:solidFill>
          <a:ln>
            <a:solidFill>
              <a:srgbClr val="246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0800000" flipV="1">
            <a:off x="1140373" y="6309320"/>
            <a:ext cx="181610" cy="4571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0800000" flipV="1">
            <a:off x="1140020" y="6520475"/>
            <a:ext cx="181610" cy="45719"/>
          </a:xfrm>
          <a:prstGeom prst="rightArrow">
            <a:avLst/>
          </a:prstGeom>
          <a:solidFill>
            <a:srgbClr val="009900"/>
          </a:solidFill>
          <a:ln>
            <a:solidFill>
              <a:srgbClr val="246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21983" y="6207695"/>
            <a:ext cx="1665841" cy="461665"/>
          </a:xfrm>
          <a:prstGeom prst="rect">
            <a:avLst/>
          </a:prstGeom>
          <a:noFill/>
        </p:spPr>
        <p:txBody>
          <a:bodyPr wrap="none" rtlCol="0">
            <a:spAutoFit/>
          </a:bodyPr>
          <a:lstStyle/>
          <a:p>
            <a:r>
              <a:rPr lang="pt-BR" sz="1200" dirty="0" smtClean="0"/>
              <a:t>“</a:t>
            </a:r>
            <a:r>
              <a:rPr lang="pt-BR" sz="1200" dirty="0" err="1" smtClean="0"/>
              <a:t>aggregation</a:t>
            </a:r>
            <a:r>
              <a:rPr lang="pt-BR" sz="1200" dirty="0" smtClean="0"/>
              <a:t>”: include</a:t>
            </a:r>
          </a:p>
          <a:p>
            <a:r>
              <a:rPr lang="pt-BR" sz="1200" dirty="0"/>
              <a:t>“</a:t>
            </a:r>
            <a:r>
              <a:rPr lang="pt-BR" sz="1200" dirty="0" err="1"/>
              <a:t>aggregation</a:t>
            </a:r>
            <a:r>
              <a:rPr lang="pt-BR" sz="1200" dirty="0"/>
              <a:t>”: </a:t>
            </a:r>
            <a:r>
              <a:rPr lang="pt-BR" sz="1200" dirty="0" smtClean="0"/>
              <a:t>over</a:t>
            </a:r>
            <a:endParaRPr lang="pt-BR" sz="1200" dirty="0"/>
          </a:p>
        </p:txBody>
      </p:sp>
    </p:spTree>
    <p:extLst>
      <p:ext uri="{BB962C8B-B14F-4D97-AF65-F5344CB8AC3E}">
        <p14:creationId xmlns:p14="http://schemas.microsoft.com/office/powerpoint/2010/main" val="25184991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Appendix</a:t>
            </a:r>
            <a:endParaRPr lang="en-US" sz="2800" dirty="0">
              <a:solidFill>
                <a:srgbClr val="009900"/>
              </a:solidFill>
            </a:endParaRPr>
          </a:p>
        </p:txBody>
      </p:sp>
      <p:sp>
        <p:nvSpPr>
          <p:cNvPr id="4"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5" name="Text Box 62"/>
          <p:cNvSpPr txBox="1">
            <a:spLocks noChangeArrowheads="1"/>
          </p:cNvSpPr>
          <p:nvPr/>
        </p:nvSpPr>
        <p:spPr bwMode="auto">
          <a:xfrm>
            <a:off x="631314" y="1988840"/>
            <a:ext cx="7541086" cy="338554"/>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b="1" dirty="0" smtClean="0">
                <a:solidFill>
                  <a:schemeClr val="accent2"/>
                </a:solidFill>
              </a:rPr>
              <a:t>SMS-EMOA				</a:t>
            </a:r>
            <a:endParaRPr lang="pt-BR" sz="2000" dirty="0" smtClean="0">
              <a:solidFill>
                <a:schemeClr val="accent2"/>
              </a:solidFill>
            </a:endParaRPr>
          </a:p>
        </p:txBody>
      </p:sp>
      <p:pic>
        <p:nvPicPr>
          <p:cNvPr id="2" name="Picture 1"/>
          <p:cNvPicPr>
            <a:picLocks noChangeAspect="1"/>
          </p:cNvPicPr>
          <p:nvPr/>
        </p:nvPicPr>
        <p:blipFill>
          <a:blip r:embed="rId3"/>
          <a:stretch>
            <a:fillRect/>
          </a:stretch>
        </p:blipFill>
        <p:spPr>
          <a:xfrm>
            <a:off x="762472" y="5589240"/>
            <a:ext cx="3225501" cy="355154"/>
          </a:xfrm>
          <a:prstGeom prst="rect">
            <a:avLst/>
          </a:prstGeom>
        </p:spPr>
      </p:pic>
      <p:pic>
        <p:nvPicPr>
          <p:cNvPr id="6" name="Picture 5"/>
          <p:cNvPicPr>
            <a:picLocks noChangeAspect="1"/>
          </p:cNvPicPr>
          <p:nvPr/>
        </p:nvPicPr>
        <p:blipFill>
          <a:blip r:embed="rId4"/>
          <a:stretch>
            <a:fillRect/>
          </a:stretch>
        </p:blipFill>
        <p:spPr>
          <a:xfrm>
            <a:off x="755576" y="2445030"/>
            <a:ext cx="4906158" cy="1393503"/>
          </a:xfrm>
          <a:prstGeom prst="rect">
            <a:avLst/>
          </a:prstGeom>
        </p:spPr>
      </p:pic>
      <p:pic>
        <p:nvPicPr>
          <p:cNvPr id="12" name="Picture 11"/>
          <p:cNvPicPr>
            <a:picLocks noChangeAspect="1"/>
          </p:cNvPicPr>
          <p:nvPr/>
        </p:nvPicPr>
        <p:blipFill>
          <a:blip r:embed="rId5"/>
          <a:stretch>
            <a:fillRect/>
          </a:stretch>
        </p:blipFill>
        <p:spPr>
          <a:xfrm>
            <a:off x="755577" y="3906942"/>
            <a:ext cx="4906158" cy="1095239"/>
          </a:xfrm>
          <a:prstGeom prst="rect">
            <a:avLst/>
          </a:prstGeom>
        </p:spPr>
      </p:pic>
      <p:sp>
        <p:nvSpPr>
          <p:cNvPr id="15" name="Right Arrow 14"/>
          <p:cNvSpPr/>
          <p:nvPr/>
        </p:nvSpPr>
        <p:spPr>
          <a:xfrm rot="10800000">
            <a:off x="5922521" y="4517563"/>
            <a:ext cx="888448" cy="247604"/>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9375417">
            <a:off x="5798749" y="4140074"/>
            <a:ext cx="888448" cy="247604"/>
          </a:xfrm>
          <a:prstGeom prst="rightArrow">
            <a:avLst/>
          </a:prstGeom>
          <a:solidFill>
            <a:srgbClr val="009900"/>
          </a:solidFill>
          <a:ln>
            <a:solidFill>
              <a:srgbClr val="246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flipV="1">
            <a:off x="1140373" y="6309320"/>
            <a:ext cx="181610" cy="4571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flipV="1">
            <a:off x="1140020" y="6520475"/>
            <a:ext cx="181610" cy="45719"/>
          </a:xfrm>
          <a:prstGeom prst="rightArrow">
            <a:avLst/>
          </a:prstGeom>
          <a:solidFill>
            <a:srgbClr val="009900"/>
          </a:solidFill>
          <a:ln>
            <a:solidFill>
              <a:srgbClr val="246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321983" y="6207695"/>
            <a:ext cx="1665841" cy="461665"/>
          </a:xfrm>
          <a:prstGeom prst="rect">
            <a:avLst/>
          </a:prstGeom>
          <a:noFill/>
        </p:spPr>
        <p:txBody>
          <a:bodyPr wrap="none" rtlCol="0">
            <a:spAutoFit/>
          </a:bodyPr>
          <a:lstStyle/>
          <a:p>
            <a:r>
              <a:rPr lang="pt-BR" sz="1200" dirty="0" smtClean="0"/>
              <a:t>“</a:t>
            </a:r>
            <a:r>
              <a:rPr lang="pt-BR" sz="1200" dirty="0" err="1" smtClean="0"/>
              <a:t>aggregation</a:t>
            </a:r>
            <a:r>
              <a:rPr lang="pt-BR" sz="1200" dirty="0" smtClean="0"/>
              <a:t>”: include</a:t>
            </a:r>
          </a:p>
          <a:p>
            <a:r>
              <a:rPr lang="pt-BR" sz="1200" dirty="0"/>
              <a:t>“</a:t>
            </a:r>
            <a:r>
              <a:rPr lang="pt-BR" sz="1200" dirty="0" err="1"/>
              <a:t>aggregation</a:t>
            </a:r>
            <a:r>
              <a:rPr lang="pt-BR" sz="1200" dirty="0"/>
              <a:t>”: </a:t>
            </a:r>
            <a:r>
              <a:rPr lang="pt-BR" sz="1200" dirty="0" smtClean="0"/>
              <a:t>over</a:t>
            </a:r>
            <a:endParaRPr lang="pt-BR" sz="1200" dirty="0"/>
          </a:p>
        </p:txBody>
      </p:sp>
    </p:spTree>
    <p:extLst>
      <p:ext uri="{BB962C8B-B14F-4D97-AF65-F5344CB8AC3E}">
        <p14:creationId xmlns:p14="http://schemas.microsoft.com/office/powerpoint/2010/main" val="12307071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Appendix</a:t>
            </a:r>
            <a:endParaRPr lang="en-US" sz="2800" dirty="0">
              <a:solidFill>
                <a:srgbClr val="009900"/>
              </a:solidFill>
            </a:endParaRPr>
          </a:p>
        </p:txBody>
      </p:sp>
      <p:sp>
        <p:nvSpPr>
          <p:cNvPr id="3"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1538883"/>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b="1" dirty="0" smtClean="0">
                <a:solidFill>
                  <a:schemeClr val="accent2"/>
                </a:solidFill>
              </a:rPr>
              <a:t>IMAGE </a:t>
            </a:r>
            <a:r>
              <a:rPr lang="pt-BR" sz="2000" b="1" dirty="0" err="1" smtClean="0">
                <a:solidFill>
                  <a:schemeClr val="accent2"/>
                </a:solidFill>
              </a:rPr>
              <a:t>Results</a:t>
            </a:r>
            <a:endParaRPr lang="pt-BR" sz="2000" b="1" dirty="0">
              <a:solidFill>
                <a:schemeClr val="accent2"/>
              </a:solidFill>
            </a:endParaRPr>
          </a:p>
          <a:p>
            <a:pPr marL="342900" indent="-342900" algn="just">
              <a:lnSpc>
                <a:spcPct val="80000"/>
              </a:lnSpc>
              <a:spcBef>
                <a:spcPct val="50000"/>
              </a:spcBef>
              <a:buFont typeface="Arial" panose="020B0604020202020204" pitchFamily="34" charset="0"/>
              <a:buChar char="•"/>
            </a:pPr>
            <a:r>
              <a:rPr lang="pt-BR" sz="2000" dirty="0" err="1" smtClean="0"/>
              <a:t>Mono-Objective</a:t>
            </a:r>
            <a:r>
              <a:rPr lang="pt-BR" sz="2000" dirty="0" smtClean="0"/>
              <a:t> ($</a:t>
            </a:r>
            <a:r>
              <a:rPr lang="pt-BR" sz="2000" dirty="0" err="1" smtClean="0"/>
              <a:t>cost</a:t>
            </a:r>
            <a:r>
              <a:rPr lang="pt-BR" sz="2000" dirty="0" smtClean="0"/>
              <a:t>)</a:t>
            </a:r>
          </a:p>
          <a:p>
            <a:pPr marL="800100" lvl="1" indent="-342900" algn="just">
              <a:lnSpc>
                <a:spcPct val="80000"/>
              </a:lnSpc>
              <a:spcBef>
                <a:spcPct val="50000"/>
              </a:spcBef>
              <a:buFont typeface="Courier New" panose="02070309020205020404" pitchFamily="49" charset="0"/>
              <a:buChar char="o"/>
            </a:pPr>
            <a:r>
              <a:rPr lang="pt-BR" sz="2000" dirty="0" err="1" smtClean="0">
                <a:solidFill>
                  <a:schemeClr val="accent2"/>
                </a:solidFill>
              </a:rPr>
              <a:t>Convergence</a:t>
            </a:r>
            <a:endParaRPr lang="pt-BR" sz="2000" dirty="0" smtClean="0">
              <a:solidFill>
                <a:schemeClr val="accent2"/>
              </a:solidFill>
            </a:endParaRPr>
          </a:p>
          <a:p>
            <a:pPr marL="800100" lvl="1" indent="-342900" algn="just">
              <a:lnSpc>
                <a:spcPct val="80000"/>
              </a:lnSpc>
              <a:spcBef>
                <a:spcPct val="50000"/>
              </a:spcBef>
              <a:buFont typeface="Courier New" panose="02070309020205020404" pitchFamily="49" charset="0"/>
              <a:buChar char="o"/>
            </a:pPr>
            <a:r>
              <a:rPr lang="pt-BR" sz="2000" dirty="0" err="1" smtClean="0">
                <a:solidFill>
                  <a:schemeClr val="accent2"/>
                </a:solidFill>
              </a:rPr>
              <a:t>Around</a:t>
            </a:r>
            <a:r>
              <a:rPr lang="pt-BR" sz="2000" dirty="0" smtClean="0">
                <a:solidFill>
                  <a:schemeClr val="accent2"/>
                </a:solidFill>
              </a:rPr>
              <a:t> 100 gen.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330" t="6377" r="6749" b="4354"/>
          <a:stretch/>
        </p:blipFill>
        <p:spPr>
          <a:xfrm>
            <a:off x="3995936" y="2996952"/>
            <a:ext cx="3888432" cy="3024337"/>
          </a:xfrm>
          <a:prstGeom prst="rect">
            <a:avLst/>
          </a:prstGeom>
        </p:spPr>
      </p:pic>
    </p:spTree>
    <p:extLst>
      <p:ext uri="{BB962C8B-B14F-4D97-AF65-F5344CB8AC3E}">
        <p14:creationId xmlns:p14="http://schemas.microsoft.com/office/powerpoint/2010/main" val="6372448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Appendix</a:t>
            </a:r>
            <a:endParaRPr lang="en-US" sz="2800" dirty="0">
              <a:solidFill>
                <a:srgbClr val="009900"/>
              </a:solidFill>
            </a:endParaRPr>
          </a:p>
        </p:txBody>
      </p:sp>
      <p:sp>
        <p:nvSpPr>
          <p:cNvPr id="3" name="Text Box 62"/>
          <p:cNvSpPr txBox="1">
            <a:spLocks noChangeArrowheads="1"/>
          </p:cNvSpPr>
          <p:nvPr/>
        </p:nvSpPr>
        <p:spPr bwMode="auto">
          <a:xfrm>
            <a:off x="591806" y="1484784"/>
            <a:ext cx="8084650" cy="42774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Placement</a:t>
            </a: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1138773"/>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b="1" dirty="0" smtClean="0">
                <a:solidFill>
                  <a:schemeClr val="accent2"/>
                </a:solidFill>
              </a:rPr>
              <a:t>IMAGE </a:t>
            </a:r>
            <a:r>
              <a:rPr lang="pt-BR" sz="2000" b="1" dirty="0" err="1" smtClean="0">
                <a:solidFill>
                  <a:schemeClr val="accent2"/>
                </a:solidFill>
              </a:rPr>
              <a:t>Results</a:t>
            </a:r>
            <a:endParaRPr lang="pt-BR" sz="2000" b="1" dirty="0">
              <a:solidFill>
                <a:schemeClr val="accent2"/>
              </a:solidFill>
            </a:endParaRPr>
          </a:p>
          <a:p>
            <a:pPr marL="342900" indent="-342900" algn="just">
              <a:lnSpc>
                <a:spcPct val="80000"/>
              </a:lnSpc>
              <a:spcBef>
                <a:spcPct val="50000"/>
              </a:spcBef>
              <a:buFont typeface="Arial" panose="020B0604020202020204" pitchFamily="34" charset="0"/>
              <a:buChar char="•"/>
            </a:pPr>
            <a:r>
              <a:rPr lang="pt-BR" sz="2000" dirty="0" err="1" smtClean="0"/>
              <a:t>Mono-Objective</a:t>
            </a:r>
            <a:r>
              <a:rPr lang="pt-BR" sz="2000" dirty="0" smtClean="0"/>
              <a:t> ($</a:t>
            </a:r>
            <a:r>
              <a:rPr lang="pt-BR" sz="2000" dirty="0" err="1" smtClean="0"/>
              <a:t>cost</a:t>
            </a:r>
            <a:r>
              <a:rPr lang="pt-BR" sz="2000" dirty="0" smtClean="0"/>
              <a:t>)</a:t>
            </a:r>
          </a:p>
          <a:p>
            <a:pPr marL="800100" lvl="1" indent="-342900" algn="just">
              <a:lnSpc>
                <a:spcPct val="80000"/>
              </a:lnSpc>
              <a:spcBef>
                <a:spcPct val="50000"/>
              </a:spcBef>
              <a:buFont typeface="Courier New" panose="02070309020205020404" pitchFamily="49" charset="0"/>
              <a:buChar char="o"/>
            </a:pPr>
            <a:r>
              <a:rPr lang="pt-BR" sz="2000" dirty="0" err="1" smtClean="0">
                <a:solidFill>
                  <a:schemeClr val="accent2"/>
                </a:solidFill>
              </a:rPr>
              <a:t>Answers</a:t>
            </a:r>
            <a:endParaRPr lang="pt-BR" sz="2000" dirty="0" smtClean="0">
              <a:solidFill>
                <a:schemeClr val="accent2"/>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0469" t="5376" r="17516" b="9313"/>
          <a:stretch/>
        </p:blipFill>
        <p:spPr>
          <a:xfrm>
            <a:off x="683568" y="3717032"/>
            <a:ext cx="2071389" cy="2137147"/>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0469" t="5376" r="17516" b="9313"/>
          <a:stretch/>
        </p:blipFill>
        <p:spPr>
          <a:xfrm>
            <a:off x="3292699" y="3740125"/>
            <a:ext cx="2071389" cy="2137147"/>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20469" t="5376" r="17516" b="9313"/>
          <a:stretch/>
        </p:blipFill>
        <p:spPr>
          <a:xfrm>
            <a:off x="6026613" y="3737659"/>
            <a:ext cx="2073779" cy="2139613"/>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31100" t="6792" r="28738" b="8393"/>
          <a:stretch/>
        </p:blipFill>
        <p:spPr>
          <a:xfrm>
            <a:off x="3772291" y="1112948"/>
            <a:ext cx="2167861" cy="2204235"/>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30712" t="6691" r="28338" b="8494"/>
          <a:stretch/>
        </p:blipFill>
        <p:spPr>
          <a:xfrm>
            <a:off x="6027350" y="1112948"/>
            <a:ext cx="2154778" cy="2196216"/>
          </a:xfrm>
          <a:prstGeom prst="rect">
            <a:avLst/>
          </a:prstGeom>
        </p:spPr>
      </p:pic>
      <p:sp>
        <p:nvSpPr>
          <p:cNvPr id="15" name="Rectangle 14"/>
          <p:cNvSpPr/>
          <p:nvPr/>
        </p:nvSpPr>
        <p:spPr>
          <a:xfrm>
            <a:off x="3766601" y="1103220"/>
            <a:ext cx="4405799" cy="2196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92803" y="764704"/>
            <a:ext cx="2031325" cy="369332"/>
          </a:xfrm>
          <a:prstGeom prst="rect">
            <a:avLst/>
          </a:prstGeom>
          <a:noFill/>
        </p:spPr>
        <p:txBody>
          <a:bodyPr wrap="none" rtlCol="0">
            <a:spAutoFit/>
          </a:bodyPr>
          <a:lstStyle/>
          <a:p>
            <a:r>
              <a:rPr lang="pt-BR" dirty="0" err="1" smtClean="0"/>
              <a:t>Bad</a:t>
            </a:r>
            <a:r>
              <a:rPr lang="pt-BR" dirty="0" smtClean="0"/>
              <a:t>: </a:t>
            </a:r>
            <a:r>
              <a:rPr lang="pt-BR" dirty="0" err="1" smtClean="0"/>
              <a:t>pure</a:t>
            </a:r>
            <a:r>
              <a:rPr lang="pt-BR" dirty="0" smtClean="0"/>
              <a:t> </a:t>
            </a:r>
            <a:r>
              <a:rPr lang="pt-BR" dirty="0" err="1" smtClean="0"/>
              <a:t>random</a:t>
            </a:r>
            <a:endParaRPr lang="en-US" dirty="0"/>
          </a:p>
        </p:txBody>
      </p:sp>
    </p:spTree>
    <p:extLst>
      <p:ext uri="{BB962C8B-B14F-4D97-AF65-F5344CB8AC3E}">
        <p14:creationId xmlns:p14="http://schemas.microsoft.com/office/powerpoint/2010/main" val="417117174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Appendix</a:t>
            </a:r>
            <a:endParaRPr lang="en-US" sz="2800" dirty="0">
              <a:solidFill>
                <a:srgbClr val="009900"/>
              </a:solidFill>
            </a:endParaRPr>
          </a:p>
        </p:txBody>
      </p:sp>
      <p:sp>
        <p:nvSpPr>
          <p:cNvPr id="3" name="Text Box 62"/>
          <p:cNvSpPr txBox="1">
            <a:spLocks noChangeArrowheads="1"/>
          </p:cNvSpPr>
          <p:nvPr/>
        </p:nvSpPr>
        <p:spPr bwMode="auto">
          <a:xfrm>
            <a:off x="591806" y="1484784"/>
            <a:ext cx="8084650" cy="42774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Placement</a:t>
            </a: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1138773"/>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b="1" dirty="0" smtClean="0">
                <a:solidFill>
                  <a:schemeClr val="accent2"/>
                </a:solidFill>
              </a:rPr>
              <a:t>IMAGE </a:t>
            </a:r>
            <a:r>
              <a:rPr lang="pt-BR" sz="2000" b="1" dirty="0" err="1" smtClean="0">
                <a:solidFill>
                  <a:schemeClr val="accent2"/>
                </a:solidFill>
              </a:rPr>
              <a:t>Results</a:t>
            </a:r>
            <a:endParaRPr lang="pt-BR" sz="2000" b="1" dirty="0">
              <a:solidFill>
                <a:schemeClr val="accent2"/>
              </a:solidFill>
            </a:endParaRPr>
          </a:p>
          <a:p>
            <a:pPr marL="342900" indent="-342900" algn="just">
              <a:lnSpc>
                <a:spcPct val="80000"/>
              </a:lnSpc>
              <a:spcBef>
                <a:spcPct val="50000"/>
              </a:spcBef>
              <a:buFont typeface="Arial" panose="020B0604020202020204" pitchFamily="34" charset="0"/>
              <a:buChar char="•"/>
            </a:pPr>
            <a:r>
              <a:rPr lang="pt-BR" sz="2000" dirty="0" err="1" smtClean="0"/>
              <a:t>Mono-Objective</a:t>
            </a:r>
            <a:r>
              <a:rPr lang="pt-BR" sz="2000" dirty="0" smtClean="0"/>
              <a:t> ($</a:t>
            </a:r>
            <a:r>
              <a:rPr lang="pt-BR" sz="2000" dirty="0" err="1" smtClean="0"/>
              <a:t>cost</a:t>
            </a:r>
            <a:r>
              <a:rPr lang="pt-BR" sz="2000" dirty="0" smtClean="0"/>
              <a:t>)</a:t>
            </a:r>
          </a:p>
          <a:p>
            <a:pPr marL="800100" lvl="1" indent="-342900" algn="just">
              <a:lnSpc>
                <a:spcPct val="80000"/>
              </a:lnSpc>
              <a:spcBef>
                <a:spcPct val="50000"/>
              </a:spcBef>
              <a:buFont typeface="Courier New" panose="02070309020205020404" pitchFamily="49" charset="0"/>
              <a:buChar char="o"/>
            </a:pPr>
            <a:r>
              <a:rPr lang="pt-BR" sz="2000" dirty="0" err="1" smtClean="0">
                <a:solidFill>
                  <a:schemeClr val="accent2"/>
                </a:solidFill>
              </a:rPr>
              <a:t>Answers</a:t>
            </a:r>
            <a:endParaRPr lang="pt-BR" sz="2000" dirty="0" smtClean="0">
              <a:solidFill>
                <a:schemeClr val="accent2"/>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0469" t="5376" r="17516" b="9313"/>
          <a:stretch/>
        </p:blipFill>
        <p:spPr>
          <a:xfrm>
            <a:off x="6012160" y="1343428"/>
            <a:ext cx="2021401" cy="208557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0046" t="5184" r="18114" b="9024"/>
          <a:stretch/>
        </p:blipFill>
        <p:spPr>
          <a:xfrm>
            <a:off x="827584" y="3640715"/>
            <a:ext cx="2130266" cy="2230121"/>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20046" t="5183" r="18114" b="9025"/>
          <a:stretch/>
        </p:blipFill>
        <p:spPr>
          <a:xfrm>
            <a:off x="3275856" y="3658425"/>
            <a:ext cx="2048170" cy="2144178"/>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20469" t="5376" r="18500" b="9314"/>
          <a:stretch/>
        </p:blipFill>
        <p:spPr>
          <a:xfrm>
            <a:off x="3851920" y="1320106"/>
            <a:ext cx="2021401" cy="2119211"/>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20469" t="5376" r="17516" b="9313"/>
          <a:stretch/>
        </p:blipFill>
        <p:spPr>
          <a:xfrm>
            <a:off x="5956903" y="3645024"/>
            <a:ext cx="2076658" cy="2142584"/>
          </a:xfrm>
          <a:prstGeom prst="rect">
            <a:avLst/>
          </a:prstGeom>
        </p:spPr>
      </p:pic>
    </p:spTree>
    <p:extLst>
      <p:ext uri="{BB962C8B-B14F-4D97-AF65-F5344CB8AC3E}">
        <p14:creationId xmlns:p14="http://schemas.microsoft.com/office/powerpoint/2010/main" val="33779760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Appendix</a:t>
            </a:r>
            <a:endParaRPr lang="en-US" sz="2800" dirty="0">
              <a:solidFill>
                <a:srgbClr val="009900"/>
              </a:solidFill>
            </a:endParaRPr>
          </a:p>
        </p:txBody>
      </p:sp>
      <p:sp>
        <p:nvSpPr>
          <p:cNvPr id="3"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1538883"/>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b="1" dirty="0" smtClean="0">
                <a:solidFill>
                  <a:schemeClr val="accent2"/>
                </a:solidFill>
              </a:rPr>
              <a:t>IMAGE </a:t>
            </a:r>
            <a:r>
              <a:rPr lang="pt-BR" sz="2000" b="1" dirty="0" err="1" smtClean="0">
                <a:solidFill>
                  <a:schemeClr val="accent2"/>
                </a:solidFill>
              </a:rPr>
              <a:t>Results</a:t>
            </a:r>
            <a:endParaRPr lang="pt-BR" sz="2000" b="1" dirty="0">
              <a:solidFill>
                <a:schemeClr val="accent2"/>
              </a:solidFill>
            </a:endParaRPr>
          </a:p>
          <a:p>
            <a:pPr marL="342900" indent="-342900" algn="just">
              <a:lnSpc>
                <a:spcPct val="80000"/>
              </a:lnSpc>
              <a:spcBef>
                <a:spcPct val="50000"/>
              </a:spcBef>
              <a:buFont typeface="Arial" panose="020B0604020202020204" pitchFamily="34" charset="0"/>
              <a:buChar char="•"/>
            </a:pPr>
            <a:r>
              <a:rPr lang="pt-BR" sz="2000" dirty="0" err="1" smtClean="0"/>
              <a:t>Bi-Objective</a:t>
            </a:r>
            <a:endParaRPr lang="pt-BR" sz="2000" dirty="0" smtClean="0"/>
          </a:p>
          <a:p>
            <a:pPr marL="800100" lvl="1" indent="-342900" algn="just">
              <a:lnSpc>
                <a:spcPct val="80000"/>
              </a:lnSpc>
              <a:spcBef>
                <a:spcPct val="50000"/>
              </a:spcBef>
              <a:buFont typeface="Courier New" panose="02070309020205020404" pitchFamily="49" charset="0"/>
              <a:buChar char="o"/>
            </a:pPr>
            <a:r>
              <a:rPr lang="pt-BR" sz="2000" dirty="0" err="1" smtClean="0">
                <a:solidFill>
                  <a:schemeClr val="accent2"/>
                </a:solidFill>
              </a:rPr>
              <a:t>Progress</a:t>
            </a:r>
            <a:endParaRPr lang="pt-BR" sz="2000" dirty="0" smtClean="0">
              <a:solidFill>
                <a:schemeClr val="accent2"/>
              </a:solidFill>
            </a:endParaRPr>
          </a:p>
          <a:p>
            <a:pPr marL="800100" lvl="1" indent="-342900" algn="just">
              <a:lnSpc>
                <a:spcPct val="80000"/>
              </a:lnSpc>
              <a:spcBef>
                <a:spcPct val="50000"/>
              </a:spcBef>
              <a:buFont typeface="Courier New" panose="02070309020205020404" pitchFamily="49" charset="0"/>
              <a:buChar char="o"/>
            </a:pPr>
            <a:endParaRPr lang="pt-BR" sz="2000" dirty="0" smtClean="0">
              <a:solidFill>
                <a:schemeClr val="accent2"/>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672" t="6689" r="6688" b="5375"/>
          <a:stretch/>
        </p:blipFill>
        <p:spPr>
          <a:xfrm>
            <a:off x="899593" y="3270779"/>
            <a:ext cx="3312368" cy="255090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8452" t="7744" r="7485" b="6464"/>
          <a:stretch/>
        </p:blipFill>
        <p:spPr>
          <a:xfrm>
            <a:off x="4702816" y="3270779"/>
            <a:ext cx="3312543" cy="2551039"/>
          </a:xfrm>
          <a:prstGeom prst="rect">
            <a:avLst/>
          </a:prstGeom>
        </p:spPr>
      </p:pic>
    </p:spTree>
    <p:extLst>
      <p:ext uri="{BB962C8B-B14F-4D97-AF65-F5344CB8AC3E}">
        <p14:creationId xmlns:p14="http://schemas.microsoft.com/office/powerpoint/2010/main" val="373266676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Appendix</a:t>
            </a:r>
            <a:endParaRPr lang="en-US" sz="2800" dirty="0">
              <a:solidFill>
                <a:srgbClr val="009900"/>
              </a:solidFill>
            </a:endParaRPr>
          </a:p>
        </p:txBody>
      </p:sp>
      <p:sp>
        <p:nvSpPr>
          <p:cNvPr id="3"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1138773"/>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b="1" dirty="0" smtClean="0">
                <a:solidFill>
                  <a:schemeClr val="accent2"/>
                </a:solidFill>
              </a:rPr>
              <a:t>IMAGE </a:t>
            </a:r>
            <a:r>
              <a:rPr lang="pt-BR" sz="2000" b="1" dirty="0" err="1" smtClean="0">
                <a:solidFill>
                  <a:schemeClr val="accent2"/>
                </a:solidFill>
              </a:rPr>
              <a:t>Results</a:t>
            </a:r>
            <a:endParaRPr lang="pt-BR" sz="2000" b="1" dirty="0">
              <a:solidFill>
                <a:schemeClr val="accent2"/>
              </a:solidFill>
            </a:endParaRPr>
          </a:p>
          <a:p>
            <a:pPr marL="342900" indent="-342900" algn="just">
              <a:lnSpc>
                <a:spcPct val="80000"/>
              </a:lnSpc>
              <a:spcBef>
                <a:spcPct val="50000"/>
              </a:spcBef>
              <a:buFont typeface="Arial" panose="020B0604020202020204" pitchFamily="34" charset="0"/>
              <a:buChar char="•"/>
            </a:pPr>
            <a:r>
              <a:rPr lang="pt-BR" sz="2000" dirty="0" err="1" smtClean="0"/>
              <a:t>Bi-Objective</a:t>
            </a:r>
            <a:endParaRPr lang="pt-BR" sz="2000" dirty="0" smtClean="0"/>
          </a:p>
          <a:p>
            <a:pPr marL="800100" lvl="1" indent="-342900" algn="just">
              <a:lnSpc>
                <a:spcPct val="80000"/>
              </a:lnSpc>
              <a:spcBef>
                <a:spcPct val="50000"/>
              </a:spcBef>
              <a:buFont typeface="Courier New" panose="02070309020205020404" pitchFamily="49" charset="0"/>
              <a:buChar char="o"/>
            </a:pPr>
            <a:r>
              <a:rPr lang="pt-BR" sz="2000" dirty="0" err="1" smtClean="0">
                <a:solidFill>
                  <a:schemeClr val="accent2"/>
                </a:solidFill>
              </a:rPr>
              <a:t>Answers</a:t>
            </a:r>
            <a:endParaRPr lang="pt-BR" sz="2000" dirty="0" smtClean="0">
              <a:solidFill>
                <a:schemeClr val="accent2"/>
              </a:solidFill>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701" t="7154" r="28349" b="8031"/>
          <a:stretch/>
        </p:blipFill>
        <p:spPr>
          <a:xfrm>
            <a:off x="5724128" y="3429000"/>
            <a:ext cx="2405193" cy="2451447"/>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1117" t="6828" r="28532" b="8328"/>
          <a:stretch/>
        </p:blipFill>
        <p:spPr>
          <a:xfrm>
            <a:off x="683568" y="3418900"/>
            <a:ext cx="2369215" cy="2451447"/>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30713" t="6401" r="28337" b="8784"/>
          <a:stretch/>
        </p:blipFill>
        <p:spPr>
          <a:xfrm>
            <a:off x="3203848" y="3453271"/>
            <a:ext cx="2382712" cy="2428533"/>
          </a:xfrm>
          <a:prstGeom prst="rect">
            <a:avLst/>
          </a:prstGeom>
        </p:spPr>
      </p:pic>
    </p:spTree>
    <p:extLst>
      <p:ext uri="{BB962C8B-B14F-4D97-AF65-F5344CB8AC3E}">
        <p14:creationId xmlns:p14="http://schemas.microsoft.com/office/powerpoint/2010/main" val="403092427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Appendix</a:t>
            </a:r>
            <a:endParaRPr lang="en-US" sz="2800" dirty="0">
              <a:solidFill>
                <a:srgbClr val="009900"/>
              </a:solidFill>
            </a:endParaRPr>
          </a:p>
        </p:txBody>
      </p:sp>
      <p:sp>
        <p:nvSpPr>
          <p:cNvPr id="3" name="Text Box 62"/>
          <p:cNvSpPr txBox="1">
            <a:spLocks noChangeArrowheads="1"/>
          </p:cNvSpPr>
          <p:nvPr/>
        </p:nvSpPr>
        <p:spPr bwMode="auto">
          <a:xfrm>
            <a:off x="591806" y="1484784"/>
            <a:ext cx="8084650" cy="42774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Placement</a:t>
            </a: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1138773"/>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b="1" dirty="0" smtClean="0">
                <a:solidFill>
                  <a:schemeClr val="accent2"/>
                </a:solidFill>
              </a:rPr>
              <a:t>IMAGE </a:t>
            </a:r>
            <a:r>
              <a:rPr lang="pt-BR" sz="2000" b="1" dirty="0" err="1" smtClean="0">
                <a:solidFill>
                  <a:schemeClr val="accent2"/>
                </a:solidFill>
              </a:rPr>
              <a:t>Results</a:t>
            </a:r>
            <a:endParaRPr lang="pt-BR" sz="2000" b="1" dirty="0">
              <a:solidFill>
                <a:schemeClr val="accent2"/>
              </a:solidFill>
            </a:endParaRPr>
          </a:p>
          <a:p>
            <a:pPr marL="342900" indent="-342900" algn="just">
              <a:lnSpc>
                <a:spcPct val="80000"/>
              </a:lnSpc>
              <a:spcBef>
                <a:spcPct val="50000"/>
              </a:spcBef>
              <a:buFont typeface="Arial" panose="020B0604020202020204" pitchFamily="34" charset="0"/>
              <a:buChar char="•"/>
            </a:pPr>
            <a:r>
              <a:rPr lang="pt-BR" sz="2000" dirty="0" err="1" smtClean="0"/>
              <a:t>Bi-Objective</a:t>
            </a:r>
            <a:endParaRPr lang="pt-BR" sz="2000" dirty="0" smtClean="0"/>
          </a:p>
          <a:p>
            <a:pPr marL="800100" lvl="1" indent="-342900" algn="just">
              <a:lnSpc>
                <a:spcPct val="80000"/>
              </a:lnSpc>
              <a:spcBef>
                <a:spcPct val="50000"/>
              </a:spcBef>
              <a:buFont typeface="Courier New" panose="02070309020205020404" pitchFamily="49" charset="0"/>
              <a:buChar char="o"/>
            </a:pPr>
            <a:r>
              <a:rPr lang="pt-BR" sz="2000" dirty="0" err="1" smtClean="0">
                <a:solidFill>
                  <a:schemeClr val="accent2"/>
                </a:solidFill>
              </a:rPr>
              <a:t>Answers</a:t>
            </a:r>
            <a:endParaRPr lang="pt-BR" sz="2000" dirty="0" smtClean="0">
              <a:solidFill>
                <a:schemeClr val="accent2"/>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0611" t="6401" r="28439" b="8784"/>
          <a:stretch/>
        </p:blipFill>
        <p:spPr>
          <a:xfrm>
            <a:off x="956216" y="3658425"/>
            <a:ext cx="2247632" cy="2290856"/>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1100" t="6793" r="28738" b="8392"/>
          <a:stretch/>
        </p:blipFill>
        <p:spPr>
          <a:xfrm>
            <a:off x="3560125" y="869118"/>
            <a:ext cx="2151492" cy="2235864"/>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31100" t="6793" r="28738" b="8392"/>
          <a:stretch/>
        </p:blipFill>
        <p:spPr>
          <a:xfrm>
            <a:off x="3560125" y="3717032"/>
            <a:ext cx="2148012" cy="2232248"/>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31100" t="6793" r="28738" b="8392"/>
          <a:stretch/>
        </p:blipFill>
        <p:spPr>
          <a:xfrm>
            <a:off x="5948764" y="3717032"/>
            <a:ext cx="2148012" cy="2232248"/>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31100" t="6793" r="28738" b="8392"/>
          <a:stretch/>
        </p:blipFill>
        <p:spPr>
          <a:xfrm>
            <a:off x="5952938" y="975479"/>
            <a:ext cx="2185495" cy="2271201"/>
          </a:xfrm>
          <a:prstGeom prst="rect">
            <a:avLst/>
          </a:prstGeom>
        </p:spPr>
      </p:pic>
    </p:spTree>
    <p:extLst>
      <p:ext uri="{BB962C8B-B14F-4D97-AF65-F5344CB8AC3E}">
        <p14:creationId xmlns:p14="http://schemas.microsoft.com/office/powerpoint/2010/main" val="7245735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Appendix</a:t>
            </a:r>
            <a:endParaRPr lang="en-US" sz="2800" dirty="0">
              <a:solidFill>
                <a:srgbClr val="009900"/>
              </a:solidFill>
            </a:endParaRPr>
          </a:p>
        </p:txBody>
      </p:sp>
      <p:sp>
        <p:nvSpPr>
          <p:cNvPr id="3"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348813"/>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b="1" dirty="0" smtClean="0">
                <a:solidFill>
                  <a:schemeClr val="accent2"/>
                </a:solidFill>
              </a:rPr>
              <a:t>M</a:t>
            </a:r>
            <a:r>
              <a:rPr lang="en-US" sz="2000" b="1" dirty="0" err="1" smtClean="0">
                <a:solidFill>
                  <a:schemeClr val="accent2"/>
                </a:solidFill>
              </a:rPr>
              <a:t>ultiattribute</a:t>
            </a:r>
            <a:r>
              <a:rPr lang="en-US" sz="2000" b="1" dirty="0" smtClean="0">
                <a:solidFill>
                  <a:schemeClr val="accent2"/>
                </a:solidFill>
              </a:rPr>
              <a:t> Utility</a:t>
            </a:r>
            <a:endParaRPr lang="pt-BR" sz="2000" b="1" dirty="0">
              <a:solidFill>
                <a:schemeClr val="accent2"/>
              </a:solidFill>
            </a:endParaRPr>
          </a:p>
        </p:txBody>
      </p:sp>
      <p:sp>
        <p:nvSpPr>
          <p:cNvPr id="5" name="TextBox 4"/>
          <p:cNvSpPr txBox="1"/>
          <p:nvPr/>
        </p:nvSpPr>
        <p:spPr>
          <a:xfrm>
            <a:off x="948267" y="2780928"/>
            <a:ext cx="1826617" cy="923330"/>
          </a:xfrm>
          <a:prstGeom prst="rect">
            <a:avLst/>
          </a:prstGeom>
          <a:noFill/>
        </p:spPr>
        <p:txBody>
          <a:bodyPr wrap="none" rtlCol="0">
            <a:spAutoFit/>
          </a:bodyPr>
          <a:lstStyle/>
          <a:p>
            <a:r>
              <a:rPr lang="en-US" dirty="0" smtClean="0"/>
              <a:t>Attributes</a:t>
            </a:r>
          </a:p>
          <a:p>
            <a:endParaRPr lang="en-US" dirty="0"/>
          </a:p>
          <a:p>
            <a:r>
              <a:rPr lang="en-US" dirty="0" smtClean="0"/>
              <a:t>Utility Functions</a:t>
            </a:r>
            <a:endParaRPr lang="en-US" dirty="0"/>
          </a:p>
        </p:txBody>
      </p:sp>
      <p:pic>
        <p:nvPicPr>
          <p:cNvPr id="6" name="Picture 5"/>
          <p:cNvPicPr>
            <a:picLocks noChangeAspect="1"/>
          </p:cNvPicPr>
          <p:nvPr/>
        </p:nvPicPr>
        <p:blipFill>
          <a:blip r:embed="rId3"/>
          <a:stretch>
            <a:fillRect/>
          </a:stretch>
        </p:blipFill>
        <p:spPr>
          <a:xfrm>
            <a:off x="3275856" y="2895104"/>
            <a:ext cx="780474" cy="185827"/>
          </a:xfrm>
          <a:prstGeom prst="rect">
            <a:avLst/>
          </a:prstGeom>
        </p:spPr>
      </p:pic>
      <p:pic>
        <p:nvPicPr>
          <p:cNvPr id="7" name="Picture 6"/>
          <p:cNvPicPr>
            <a:picLocks noChangeAspect="1"/>
          </p:cNvPicPr>
          <p:nvPr/>
        </p:nvPicPr>
        <p:blipFill>
          <a:blip r:embed="rId4"/>
          <a:stretch>
            <a:fillRect/>
          </a:stretch>
        </p:blipFill>
        <p:spPr>
          <a:xfrm>
            <a:off x="3275856" y="3399160"/>
            <a:ext cx="1542363" cy="297323"/>
          </a:xfrm>
          <a:prstGeom prst="rect">
            <a:avLst/>
          </a:prstGeom>
        </p:spPr>
      </p:pic>
      <p:pic>
        <p:nvPicPr>
          <p:cNvPr id="8" name="Picture 7"/>
          <p:cNvPicPr>
            <a:picLocks noChangeAspect="1"/>
          </p:cNvPicPr>
          <p:nvPr/>
        </p:nvPicPr>
        <p:blipFill>
          <a:blip r:embed="rId5"/>
          <a:stretch>
            <a:fillRect/>
          </a:stretch>
        </p:blipFill>
        <p:spPr>
          <a:xfrm>
            <a:off x="3275856" y="4407272"/>
            <a:ext cx="4775757" cy="576064"/>
          </a:xfrm>
          <a:prstGeom prst="rect">
            <a:avLst/>
          </a:prstGeom>
        </p:spPr>
      </p:pic>
      <p:pic>
        <p:nvPicPr>
          <p:cNvPr id="9" name="Picture 8"/>
          <p:cNvPicPr>
            <a:picLocks noChangeAspect="1"/>
          </p:cNvPicPr>
          <p:nvPr/>
        </p:nvPicPr>
        <p:blipFill>
          <a:blip r:embed="rId6"/>
          <a:stretch>
            <a:fillRect/>
          </a:stretch>
        </p:blipFill>
        <p:spPr>
          <a:xfrm>
            <a:off x="3275856" y="4911328"/>
            <a:ext cx="854805" cy="594647"/>
          </a:xfrm>
          <a:prstGeom prst="rect">
            <a:avLst/>
          </a:prstGeom>
        </p:spPr>
      </p:pic>
      <p:pic>
        <p:nvPicPr>
          <p:cNvPr id="10" name="Picture 9"/>
          <p:cNvPicPr>
            <a:picLocks noChangeAspect="1"/>
          </p:cNvPicPr>
          <p:nvPr/>
        </p:nvPicPr>
        <p:blipFill>
          <a:blip r:embed="rId7"/>
          <a:stretch>
            <a:fillRect/>
          </a:stretch>
        </p:blipFill>
        <p:spPr>
          <a:xfrm>
            <a:off x="3275856" y="3831208"/>
            <a:ext cx="1821108" cy="501734"/>
          </a:xfrm>
          <a:prstGeom prst="rect">
            <a:avLst/>
          </a:prstGeom>
        </p:spPr>
      </p:pic>
      <p:pic>
        <p:nvPicPr>
          <p:cNvPr id="11" name="Picture 10"/>
          <p:cNvPicPr>
            <a:picLocks noChangeAspect="1"/>
          </p:cNvPicPr>
          <p:nvPr/>
        </p:nvPicPr>
        <p:blipFill>
          <a:blip r:embed="rId8"/>
          <a:stretch>
            <a:fillRect/>
          </a:stretch>
        </p:blipFill>
        <p:spPr>
          <a:xfrm>
            <a:off x="3275856" y="5661248"/>
            <a:ext cx="1988351" cy="260158"/>
          </a:xfrm>
          <a:prstGeom prst="rect">
            <a:avLst/>
          </a:prstGeom>
        </p:spPr>
      </p:pic>
    </p:spTree>
    <p:extLst>
      <p:ext uri="{BB962C8B-B14F-4D97-AF65-F5344CB8AC3E}">
        <p14:creationId xmlns:p14="http://schemas.microsoft.com/office/powerpoint/2010/main" val="13106589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motivation</a:t>
            </a:r>
            <a:endParaRPr lang="en-US" sz="2800" dirty="0">
              <a:solidFill>
                <a:srgbClr val="009900"/>
              </a:solidFill>
            </a:endParaRPr>
          </a:p>
        </p:txBody>
      </p:sp>
      <p:sp>
        <p:nvSpPr>
          <p:cNvPr id="3" name="Text Box 62"/>
          <p:cNvSpPr txBox="1">
            <a:spLocks noChangeArrowheads="1"/>
          </p:cNvSpPr>
          <p:nvPr/>
        </p:nvSpPr>
        <p:spPr bwMode="auto">
          <a:xfrm>
            <a:off x="591806" y="1484784"/>
            <a:ext cx="8084650" cy="451406"/>
          </a:xfrm>
          <a:prstGeom prst="rect">
            <a:avLst/>
          </a:prstGeom>
          <a:noFill/>
          <a:ln w="9525">
            <a:noFill/>
            <a:miter lim="800000"/>
            <a:headEnd/>
            <a:tailEnd/>
          </a:ln>
          <a:effectLst/>
        </p:spPr>
        <p:txBody>
          <a:bodyPr wrap="square">
            <a:spAutoFit/>
          </a:bodyPr>
          <a:lstStyle/>
          <a:p>
            <a:pPr>
              <a:lnSpc>
                <a:spcPct val="120000"/>
              </a:lnSpc>
              <a:spcBef>
                <a:spcPct val="50000"/>
              </a:spcBef>
            </a:pPr>
            <a:r>
              <a:rPr lang="pt-BR" sz="2000" b="1" dirty="0" smtClean="0">
                <a:solidFill>
                  <a:schemeClr val="accent2"/>
                </a:solidFill>
              </a:rPr>
              <a:t>MOP</a:t>
            </a:r>
          </a:p>
        </p:txBody>
      </p:sp>
      <p:sp>
        <p:nvSpPr>
          <p:cNvPr id="4" name="Text Box 62"/>
          <p:cNvSpPr txBox="1">
            <a:spLocks noChangeArrowheads="1"/>
          </p:cNvSpPr>
          <p:nvPr/>
        </p:nvSpPr>
        <p:spPr bwMode="auto">
          <a:xfrm>
            <a:off x="611560" y="1916832"/>
            <a:ext cx="7848872" cy="3170099"/>
          </a:xfrm>
          <a:prstGeom prst="rect">
            <a:avLst/>
          </a:prstGeom>
          <a:noFill/>
          <a:ln w="9525">
            <a:noFill/>
            <a:miter lim="800000"/>
            <a:headEnd/>
            <a:tailEnd/>
          </a:ln>
          <a:effectLst/>
        </p:spPr>
        <p:txBody>
          <a:bodyPr wrap="square">
            <a:spAutoFit/>
          </a:bodyPr>
          <a:lstStyle/>
          <a:p>
            <a:pPr marL="342900" indent="-342900">
              <a:buFont typeface="Arial"/>
              <a:buChar char="•"/>
            </a:pPr>
            <a:r>
              <a:rPr lang="en-US" sz="2000" dirty="0" smtClean="0"/>
              <a:t>Real-World problems from a different perspective.</a:t>
            </a:r>
          </a:p>
          <a:p>
            <a:pPr marL="342900" indent="-342900">
              <a:buFont typeface="Arial"/>
              <a:buChar char="•"/>
            </a:pPr>
            <a:r>
              <a:rPr lang="en-US" sz="2000" dirty="0" smtClean="0"/>
              <a:t>Problems </a:t>
            </a:r>
            <a:r>
              <a:rPr lang="en-US" sz="2000" dirty="0"/>
              <a:t>with two or more objective functions whose values must be simultaneously optimized</a:t>
            </a:r>
            <a:r>
              <a:rPr lang="en-US" sz="2000" dirty="0" smtClean="0"/>
              <a:t>.</a:t>
            </a:r>
          </a:p>
          <a:p>
            <a:pPr marL="1714500" lvl="3" indent="-342900">
              <a:buFont typeface="Courier New"/>
              <a:buChar char="o"/>
            </a:pPr>
            <a:endParaRPr lang="en-US" sz="2000" dirty="0" smtClean="0"/>
          </a:p>
          <a:p>
            <a:pPr marL="1714500" lvl="3" indent="-342900">
              <a:buFont typeface="Courier New"/>
              <a:buChar char="o"/>
            </a:pPr>
            <a:r>
              <a:rPr lang="en-US" sz="2000" dirty="0" smtClean="0"/>
              <a:t>engineering</a:t>
            </a:r>
            <a:r>
              <a:rPr lang="en-US" sz="2000" dirty="0"/>
              <a:t>, financial, </a:t>
            </a:r>
            <a:r>
              <a:rPr lang="en-US" sz="2000" dirty="0" smtClean="0"/>
              <a:t>logistics, </a:t>
            </a:r>
            <a:r>
              <a:rPr lang="en-US" sz="2000" dirty="0"/>
              <a:t>personal</a:t>
            </a:r>
            <a:r>
              <a:rPr lang="pt-BR" sz="2000" dirty="0"/>
              <a:t> </a:t>
            </a:r>
            <a:r>
              <a:rPr lang="en-US" sz="2000" dirty="0" smtClean="0"/>
              <a:t> </a:t>
            </a:r>
            <a:r>
              <a:rPr lang="en-US" sz="2000" dirty="0"/>
              <a:t> </a:t>
            </a:r>
            <a:endParaRPr lang="en-US" sz="2000" dirty="0" smtClean="0"/>
          </a:p>
          <a:p>
            <a:pPr marL="1714500" lvl="3" indent="-342900">
              <a:buFont typeface="Arial"/>
              <a:buChar char="•"/>
            </a:pPr>
            <a:endParaRPr lang="en-US" sz="2000" dirty="0"/>
          </a:p>
          <a:p>
            <a:pPr marL="1714500" lvl="3" indent="-342900">
              <a:buFont typeface="Arial"/>
              <a:buChar char="•"/>
            </a:pPr>
            <a:endParaRPr lang="en-US" sz="2000" dirty="0" smtClean="0"/>
          </a:p>
          <a:p>
            <a:pPr marL="1714500" lvl="3" indent="-342900">
              <a:buFont typeface="Arial"/>
              <a:buChar char="•"/>
            </a:pPr>
            <a:endParaRPr lang="en-US" sz="2000" dirty="0"/>
          </a:p>
          <a:p>
            <a:pPr marL="1714500" lvl="3" indent="-342900">
              <a:buFont typeface="Arial"/>
              <a:buChar char="•"/>
            </a:pPr>
            <a:endParaRPr lang="en-US" sz="2000" dirty="0" smtClean="0"/>
          </a:p>
          <a:p>
            <a:pPr lvl="3"/>
            <a:endParaRPr lang="en-US" sz="2000" dirty="0"/>
          </a:p>
        </p:txBody>
      </p:sp>
      <p:pic>
        <p:nvPicPr>
          <p:cNvPr id="7" name="Picture 6"/>
          <p:cNvPicPr>
            <a:picLocks noChangeAspect="1"/>
          </p:cNvPicPr>
          <p:nvPr/>
        </p:nvPicPr>
        <p:blipFill>
          <a:blip r:embed="rId3"/>
          <a:stretch>
            <a:fillRect/>
          </a:stretch>
        </p:blipFill>
        <p:spPr>
          <a:xfrm>
            <a:off x="905396" y="3966727"/>
            <a:ext cx="2442468" cy="1766529"/>
          </a:xfrm>
          <a:prstGeom prst="rect">
            <a:avLst/>
          </a:prstGeom>
        </p:spPr>
      </p:pic>
      <p:sp>
        <p:nvSpPr>
          <p:cNvPr id="11" name="Text Box 62"/>
          <p:cNvSpPr txBox="1">
            <a:spLocks noChangeArrowheads="1"/>
          </p:cNvSpPr>
          <p:nvPr/>
        </p:nvSpPr>
        <p:spPr bwMode="auto">
          <a:xfrm>
            <a:off x="1331640" y="5713511"/>
            <a:ext cx="7848872" cy="307777"/>
          </a:xfrm>
          <a:prstGeom prst="rect">
            <a:avLst/>
          </a:prstGeom>
          <a:noFill/>
          <a:ln w="9525">
            <a:noFill/>
            <a:miter lim="800000"/>
            <a:headEnd/>
            <a:tailEnd/>
          </a:ln>
          <a:effectLst/>
        </p:spPr>
        <p:txBody>
          <a:bodyPr wrap="square">
            <a:spAutoFit/>
          </a:bodyPr>
          <a:lstStyle/>
          <a:p>
            <a:r>
              <a:rPr lang="en-US" sz="1400" b="1" dirty="0" smtClean="0"/>
              <a:t>Cost vs. </a:t>
            </a:r>
            <a:r>
              <a:rPr lang="en-US" sz="1400" b="1" dirty="0" err="1" smtClean="0"/>
              <a:t>Confort</a:t>
            </a:r>
            <a:endParaRPr lang="en-US" sz="1400" b="1" dirty="0"/>
          </a:p>
        </p:txBody>
      </p:sp>
      <p:pic>
        <p:nvPicPr>
          <p:cNvPr id="6" name="Picture 5"/>
          <p:cNvPicPr>
            <a:picLocks noChangeAspect="1"/>
          </p:cNvPicPr>
          <p:nvPr/>
        </p:nvPicPr>
        <p:blipFill>
          <a:blip r:embed="rId4"/>
          <a:stretch>
            <a:fillRect/>
          </a:stretch>
        </p:blipFill>
        <p:spPr>
          <a:xfrm>
            <a:off x="5220072" y="3831600"/>
            <a:ext cx="2376264" cy="1901656"/>
          </a:xfrm>
          <a:prstGeom prst="rect">
            <a:avLst/>
          </a:prstGeom>
        </p:spPr>
      </p:pic>
      <p:sp>
        <p:nvSpPr>
          <p:cNvPr id="12" name="Text Box 62"/>
          <p:cNvSpPr txBox="1">
            <a:spLocks noChangeArrowheads="1"/>
          </p:cNvSpPr>
          <p:nvPr/>
        </p:nvSpPr>
        <p:spPr bwMode="auto">
          <a:xfrm>
            <a:off x="5436096" y="5713511"/>
            <a:ext cx="7848872" cy="307777"/>
          </a:xfrm>
          <a:prstGeom prst="rect">
            <a:avLst/>
          </a:prstGeom>
          <a:noFill/>
          <a:ln w="9525">
            <a:noFill/>
            <a:miter lim="800000"/>
            <a:headEnd/>
            <a:tailEnd/>
          </a:ln>
          <a:effectLst/>
        </p:spPr>
        <p:txBody>
          <a:bodyPr wrap="square">
            <a:spAutoFit/>
          </a:bodyPr>
          <a:lstStyle/>
          <a:p>
            <a:r>
              <a:rPr lang="en-US" sz="1400" b="1" dirty="0" smtClean="0"/>
              <a:t>Price vs. Convenience</a:t>
            </a:r>
            <a:endParaRPr lang="en-US" sz="1400" b="1" dirty="0"/>
          </a:p>
        </p:txBody>
      </p:sp>
    </p:spTree>
    <p:extLst>
      <p:ext uri="{BB962C8B-B14F-4D97-AF65-F5344CB8AC3E}">
        <p14:creationId xmlns:p14="http://schemas.microsoft.com/office/powerpoint/2010/main" val="9960503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Appendix</a:t>
            </a:r>
            <a:endParaRPr lang="en-US" sz="2800" dirty="0">
              <a:solidFill>
                <a:srgbClr val="009900"/>
              </a:solidFill>
            </a:endParaRPr>
          </a:p>
        </p:txBody>
      </p:sp>
      <p:sp>
        <p:nvSpPr>
          <p:cNvPr id="3"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4" name="Text Box 62"/>
          <p:cNvSpPr txBox="1">
            <a:spLocks noChangeArrowheads="1"/>
          </p:cNvSpPr>
          <p:nvPr/>
        </p:nvSpPr>
        <p:spPr bwMode="auto">
          <a:xfrm>
            <a:off x="631314" y="2216091"/>
            <a:ext cx="7541086" cy="4696670"/>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b="1" dirty="0" err="1" smtClean="0">
                <a:solidFill>
                  <a:schemeClr val="accent2"/>
                </a:solidFill>
              </a:rPr>
              <a:t>Questions</a:t>
            </a:r>
            <a:endParaRPr lang="pt-BR" sz="2000" b="1" dirty="0" smtClean="0">
              <a:solidFill>
                <a:schemeClr val="accent2"/>
              </a:solidFill>
            </a:endParaRPr>
          </a:p>
          <a:p>
            <a:pPr marL="342900" indent="-342900" algn="just">
              <a:lnSpc>
                <a:spcPct val="80000"/>
              </a:lnSpc>
              <a:spcBef>
                <a:spcPct val="50000"/>
              </a:spcBef>
              <a:buFont typeface="Arial" panose="020B0604020202020204" pitchFamily="34" charset="0"/>
              <a:buChar char="•"/>
            </a:pPr>
            <a:r>
              <a:rPr lang="pt-BR" sz="1600" dirty="0" err="1" smtClean="0">
                <a:solidFill>
                  <a:schemeClr val="accent2"/>
                </a:solidFill>
              </a:rPr>
              <a:t>Fix</a:t>
            </a:r>
            <a:r>
              <a:rPr lang="pt-BR" sz="1600" dirty="0" smtClean="0">
                <a:solidFill>
                  <a:schemeClr val="accent2"/>
                </a:solidFill>
              </a:rPr>
              <a:t> </a:t>
            </a:r>
            <a:r>
              <a:rPr lang="pt-BR" sz="1600" dirty="0" err="1" smtClean="0">
                <a:solidFill>
                  <a:schemeClr val="accent2"/>
                </a:solidFill>
              </a:rPr>
              <a:t>after</a:t>
            </a:r>
            <a:r>
              <a:rPr lang="pt-BR" sz="1600" dirty="0" smtClean="0">
                <a:solidFill>
                  <a:schemeClr val="accent2"/>
                </a:solidFill>
              </a:rPr>
              <a:t> </a:t>
            </a:r>
            <a:r>
              <a:rPr lang="pt-BR" sz="1600" dirty="0" err="1">
                <a:solidFill>
                  <a:schemeClr val="accent2"/>
                </a:solidFill>
              </a:rPr>
              <a:t>selection</a:t>
            </a:r>
            <a:r>
              <a:rPr lang="pt-BR" sz="1600" dirty="0">
                <a:solidFill>
                  <a:schemeClr val="accent2"/>
                </a:solidFill>
              </a:rPr>
              <a:t>. </a:t>
            </a:r>
            <a:r>
              <a:rPr lang="pt-BR" sz="1600" dirty="0" err="1">
                <a:solidFill>
                  <a:schemeClr val="accent2"/>
                </a:solidFill>
              </a:rPr>
              <a:t>Is</a:t>
            </a:r>
            <a:r>
              <a:rPr lang="pt-BR" sz="1600" dirty="0">
                <a:solidFill>
                  <a:schemeClr val="accent2"/>
                </a:solidFill>
              </a:rPr>
              <a:t> it </a:t>
            </a:r>
            <a:r>
              <a:rPr lang="pt-BR" sz="1600" dirty="0" err="1">
                <a:solidFill>
                  <a:schemeClr val="accent2"/>
                </a:solidFill>
              </a:rPr>
              <a:t>Valid</a:t>
            </a:r>
            <a:r>
              <a:rPr lang="pt-BR" sz="1600" dirty="0" smtClean="0">
                <a:solidFill>
                  <a:schemeClr val="accent2"/>
                </a:solidFill>
              </a:rPr>
              <a:t>? </a:t>
            </a:r>
            <a:r>
              <a:rPr lang="pt-BR" sz="1600" dirty="0" err="1" smtClean="0">
                <a:solidFill>
                  <a:schemeClr val="accent2"/>
                </a:solidFill>
              </a:rPr>
              <a:t>Mutation</a:t>
            </a:r>
            <a:r>
              <a:rPr lang="pt-BR" sz="1600" dirty="0" smtClean="0">
                <a:solidFill>
                  <a:schemeClr val="accent2"/>
                </a:solidFill>
              </a:rPr>
              <a:t> </a:t>
            </a:r>
            <a:r>
              <a:rPr lang="pt-BR" sz="1600" dirty="0" err="1" smtClean="0">
                <a:solidFill>
                  <a:schemeClr val="accent2"/>
                </a:solidFill>
              </a:rPr>
              <a:t>error</a:t>
            </a:r>
            <a:r>
              <a:rPr lang="pt-BR" sz="1600" dirty="0" smtClean="0">
                <a:solidFill>
                  <a:schemeClr val="accent2"/>
                </a:solidFill>
              </a:rPr>
              <a:t> = 60%</a:t>
            </a:r>
            <a:endParaRPr lang="pt-BR" sz="1600" dirty="0">
              <a:solidFill>
                <a:schemeClr val="accent2"/>
              </a:solidFill>
            </a:endParaRPr>
          </a:p>
          <a:p>
            <a:pPr marL="342900" indent="-342900" algn="just">
              <a:lnSpc>
                <a:spcPct val="80000"/>
              </a:lnSpc>
              <a:spcBef>
                <a:spcPct val="50000"/>
              </a:spcBef>
              <a:buFont typeface="Arial" panose="020B0604020202020204" pitchFamily="34" charset="0"/>
              <a:buChar char="•"/>
            </a:pPr>
            <a:r>
              <a:rPr lang="pt-BR" sz="1600" dirty="0" err="1">
                <a:solidFill>
                  <a:schemeClr val="accent2"/>
                </a:solidFill>
              </a:rPr>
              <a:t>Should</a:t>
            </a:r>
            <a:r>
              <a:rPr lang="pt-BR" sz="1600" dirty="0">
                <a:solidFill>
                  <a:schemeClr val="accent2"/>
                </a:solidFill>
              </a:rPr>
              <a:t> </a:t>
            </a:r>
            <a:r>
              <a:rPr lang="pt-BR" sz="1600" dirty="0" err="1">
                <a:solidFill>
                  <a:schemeClr val="accent2"/>
                </a:solidFill>
              </a:rPr>
              <a:t>the</a:t>
            </a:r>
            <a:r>
              <a:rPr lang="pt-BR" sz="1600" dirty="0">
                <a:solidFill>
                  <a:schemeClr val="accent2"/>
                </a:solidFill>
              </a:rPr>
              <a:t> </a:t>
            </a:r>
            <a:r>
              <a:rPr lang="pt-BR" sz="1600" dirty="0" err="1">
                <a:solidFill>
                  <a:schemeClr val="accent2"/>
                </a:solidFill>
              </a:rPr>
              <a:t>problem</a:t>
            </a:r>
            <a:r>
              <a:rPr lang="pt-BR" sz="1600" dirty="0">
                <a:solidFill>
                  <a:schemeClr val="accent2"/>
                </a:solidFill>
              </a:rPr>
              <a:t> </a:t>
            </a:r>
            <a:r>
              <a:rPr lang="pt-BR" sz="1600" dirty="0" err="1">
                <a:solidFill>
                  <a:schemeClr val="accent2"/>
                </a:solidFill>
              </a:rPr>
              <a:t>be</a:t>
            </a:r>
            <a:r>
              <a:rPr lang="pt-BR" sz="1600" dirty="0">
                <a:solidFill>
                  <a:schemeClr val="accent2"/>
                </a:solidFill>
              </a:rPr>
              <a:t> </a:t>
            </a:r>
            <a:r>
              <a:rPr lang="pt-BR" sz="1600" dirty="0" err="1">
                <a:solidFill>
                  <a:schemeClr val="accent2"/>
                </a:solidFill>
              </a:rPr>
              <a:t>extended</a:t>
            </a:r>
            <a:r>
              <a:rPr lang="pt-BR" sz="1600" dirty="0">
                <a:solidFill>
                  <a:schemeClr val="accent2"/>
                </a:solidFill>
              </a:rPr>
              <a:t> </a:t>
            </a:r>
            <a:r>
              <a:rPr lang="pt-BR" sz="1600" dirty="0" err="1">
                <a:solidFill>
                  <a:schemeClr val="accent2"/>
                </a:solidFill>
              </a:rPr>
              <a:t>here</a:t>
            </a:r>
            <a:r>
              <a:rPr lang="pt-BR" sz="1600" dirty="0">
                <a:solidFill>
                  <a:schemeClr val="accent2"/>
                </a:solidFill>
              </a:rPr>
              <a:t> </a:t>
            </a:r>
            <a:r>
              <a:rPr lang="pt-BR" sz="1600" dirty="0" err="1">
                <a:solidFill>
                  <a:schemeClr val="accent2"/>
                </a:solidFill>
              </a:rPr>
              <a:t>with</a:t>
            </a:r>
            <a:r>
              <a:rPr lang="pt-BR" sz="1600" dirty="0">
                <a:solidFill>
                  <a:schemeClr val="accent2"/>
                </a:solidFill>
              </a:rPr>
              <a:t>: “</a:t>
            </a:r>
            <a:r>
              <a:rPr lang="pt-BR" sz="1600" dirty="0" err="1">
                <a:solidFill>
                  <a:schemeClr val="accent2"/>
                </a:solidFill>
              </a:rPr>
              <a:t>and</a:t>
            </a:r>
            <a:r>
              <a:rPr lang="pt-BR" sz="1600" dirty="0">
                <a:solidFill>
                  <a:schemeClr val="accent2"/>
                </a:solidFill>
              </a:rPr>
              <a:t> </a:t>
            </a:r>
            <a:r>
              <a:rPr lang="pt-BR" sz="1600" dirty="0" err="1">
                <a:solidFill>
                  <a:schemeClr val="accent2"/>
                </a:solidFill>
              </a:rPr>
              <a:t>others</a:t>
            </a:r>
            <a:r>
              <a:rPr lang="pt-BR" sz="1600" dirty="0">
                <a:solidFill>
                  <a:schemeClr val="accent2"/>
                </a:solidFill>
              </a:rPr>
              <a:t> </a:t>
            </a:r>
            <a:r>
              <a:rPr lang="pt-BR" sz="1600" dirty="0" err="1">
                <a:solidFill>
                  <a:schemeClr val="accent2"/>
                </a:solidFill>
              </a:rPr>
              <a:t>subjectives</a:t>
            </a:r>
            <a:r>
              <a:rPr lang="pt-BR" sz="1600" dirty="0">
                <a:solidFill>
                  <a:schemeClr val="accent2"/>
                </a:solidFill>
              </a:rPr>
              <a:t> </a:t>
            </a:r>
            <a:r>
              <a:rPr lang="pt-BR" sz="1600" dirty="0" err="1">
                <a:solidFill>
                  <a:schemeClr val="accent2"/>
                </a:solidFill>
              </a:rPr>
              <a:t>objectives</a:t>
            </a:r>
            <a:r>
              <a:rPr lang="pt-BR" sz="1600" dirty="0">
                <a:solidFill>
                  <a:schemeClr val="accent2"/>
                </a:solidFill>
              </a:rPr>
              <a:t> (non-</a:t>
            </a:r>
            <a:r>
              <a:rPr lang="pt-BR" sz="1600" dirty="0" err="1">
                <a:solidFill>
                  <a:schemeClr val="accent2"/>
                </a:solidFill>
              </a:rPr>
              <a:t>explict</a:t>
            </a:r>
            <a:r>
              <a:rPr lang="pt-BR" sz="1600" dirty="0" smtClean="0">
                <a:solidFill>
                  <a:schemeClr val="accent2"/>
                </a:solidFill>
              </a:rPr>
              <a:t>)”?</a:t>
            </a:r>
          </a:p>
          <a:p>
            <a:pPr marL="342900" indent="-342900" algn="just">
              <a:lnSpc>
                <a:spcPct val="80000"/>
              </a:lnSpc>
              <a:spcBef>
                <a:spcPct val="50000"/>
              </a:spcBef>
              <a:buFont typeface="Arial" panose="020B0604020202020204" pitchFamily="34" charset="0"/>
              <a:buChar char="•"/>
            </a:pPr>
            <a:r>
              <a:rPr lang="pt-BR" sz="1600" dirty="0" err="1" smtClean="0">
                <a:solidFill>
                  <a:schemeClr val="accent2"/>
                </a:solidFill>
              </a:rPr>
              <a:t>Bad</a:t>
            </a:r>
            <a:r>
              <a:rPr lang="pt-BR" sz="1600" dirty="0" smtClean="0">
                <a:solidFill>
                  <a:schemeClr val="accent2"/>
                </a:solidFill>
              </a:rPr>
              <a:t> </a:t>
            </a:r>
            <a:r>
              <a:rPr lang="pt-BR" sz="1600" dirty="0" err="1" smtClean="0">
                <a:solidFill>
                  <a:schemeClr val="accent2"/>
                </a:solidFill>
              </a:rPr>
              <a:t>answers</a:t>
            </a:r>
            <a:r>
              <a:rPr lang="pt-BR" sz="1600" dirty="0" smtClean="0">
                <a:solidFill>
                  <a:schemeClr val="accent2"/>
                </a:solidFill>
              </a:rPr>
              <a:t> for </a:t>
            </a:r>
            <a:r>
              <a:rPr lang="pt-BR" sz="1600" dirty="0" err="1" smtClean="0">
                <a:solidFill>
                  <a:schemeClr val="accent2"/>
                </a:solidFill>
              </a:rPr>
              <a:t>Prod</a:t>
            </a:r>
            <a:r>
              <a:rPr lang="pt-BR" sz="1600" dirty="0" smtClean="0">
                <a:solidFill>
                  <a:schemeClr val="accent2"/>
                </a:solidFill>
              </a:rPr>
              <a:t> (</a:t>
            </a:r>
            <a:r>
              <a:rPr lang="pt-BR" sz="1600" dirty="0" err="1" smtClean="0">
                <a:solidFill>
                  <a:schemeClr val="accent2"/>
                </a:solidFill>
              </a:rPr>
              <a:t>due</a:t>
            </a:r>
            <a:r>
              <a:rPr lang="pt-BR" sz="1600" dirty="0" smtClean="0">
                <a:solidFill>
                  <a:schemeClr val="accent2"/>
                </a:solidFill>
              </a:rPr>
              <a:t> </a:t>
            </a:r>
            <a:r>
              <a:rPr lang="pt-BR" sz="1600" dirty="0" err="1" smtClean="0">
                <a:solidFill>
                  <a:schemeClr val="accent2"/>
                </a:solidFill>
              </a:rPr>
              <a:t>to</a:t>
            </a:r>
            <a:r>
              <a:rPr lang="pt-BR" sz="1600" dirty="0" smtClean="0">
                <a:solidFill>
                  <a:schemeClr val="accent2"/>
                </a:solidFill>
              </a:rPr>
              <a:t> f2?) </a:t>
            </a:r>
            <a:r>
              <a:rPr lang="pt-BR" sz="1600" dirty="0" err="1" smtClean="0">
                <a:solidFill>
                  <a:schemeClr val="accent2"/>
                </a:solidFill>
              </a:rPr>
              <a:t>Is</a:t>
            </a:r>
            <a:r>
              <a:rPr lang="pt-BR" sz="1600" dirty="0" smtClean="0">
                <a:solidFill>
                  <a:schemeClr val="accent2"/>
                </a:solidFill>
              </a:rPr>
              <a:t> it </a:t>
            </a:r>
            <a:r>
              <a:rPr lang="pt-BR" sz="1600" dirty="0" err="1" smtClean="0">
                <a:solidFill>
                  <a:schemeClr val="accent2"/>
                </a:solidFill>
              </a:rPr>
              <a:t>acceptable</a:t>
            </a:r>
            <a:r>
              <a:rPr lang="pt-BR" sz="1600" dirty="0" smtClean="0">
                <a:solidFill>
                  <a:schemeClr val="accent2"/>
                </a:solidFill>
              </a:rPr>
              <a:t>?</a:t>
            </a:r>
            <a:endParaRPr lang="pt-BR" sz="1600" dirty="0">
              <a:solidFill>
                <a:schemeClr val="accent2"/>
              </a:solidFill>
            </a:endParaRPr>
          </a:p>
          <a:p>
            <a:pPr marL="342900" indent="-342900" algn="just">
              <a:lnSpc>
                <a:spcPct val="80000"/>
              </a:lnSpc>
              <a:spcBef>
                <a:spcPct val="50000"/>
              </a:spcBef>
              <a:buFont typeface="Arial" panose="020B0604020202020204" pitchFamily="34" charset="0"/>
              <a:buChar char="•"/>
            </a:pPr>
            <a:endParaRPr lang="pt-BR" sz="2000" dirty="0" smtClean="0">
              <a:solidFill>
                <a:schemeClr val="accent2"/>
              </a:solidFill>
            </a:endParaRPr>
          </a:p>
          <a:p>
            <a:pPr algn="just">
              <a:lnSpc>
                <a:spcPct val="80000"/>
              </a:lnSpc>
              <a:spcBef>
                <a:spcPct val="50000"/>
              </a:spcBef>
            </a:pPr>
            <a:r>
              <a:rPr lang="pt-BR" sz="2000" b="1" dirty="0" smtClean="0">
                <a:solidFill>
                  <a:schemeClr val="accent2"/>
                </a:solidFill>
              </a:rPr>
              <a:t>Next </a:t>
            </a:r>
            <a:r>
              <a:rPr lang="pt-BR" sz="2000" b="1" dirty="0" err="1" smtClean="0">
                <a:solidFill>
                  <a:schemeClr val="accent2"/>
                </a:solidFill>
              </a:rPr>
              <a:t>Steps</a:t>
            </a:r>
            <a:endParaRPr lang="pt-BR" sz="2000" b="1" dirty="0">
              <a:solidFill>
                <a:schemeClr val="accent2"/>
              </a:solidFill>
            </a:endParaRPr>
          </a:p>
          <a:p>
            <a:pPr marL="342900" indent="-342900" algn="just">
              <a:lnSpc>
                <a:spcPct val="80000"/>
              </a:lnSpc>
              <a:spcBef>
                <a:spcPct val="50000"/>
              </a:spcBef>
              <a:buFont typeface="Arial" panose="020B0604020202020204" pitchFamily="34" charset="0"/>
              <a:buChar char="•"/>
            </a:pPr>
            <a:r>
              <a:rPr lang="pt-BR" sz="1600" dirty="0" smtClean="0">
                <a:solidFill>
                  <a:schemeClr val="accent2"/>
                </a:solidFill>
              </a:rPr>
              <a:t>World </a:t>
            </a:r>
            <a:r>
              <a:rPr lang="pt-BR" sz="1600" dirty="0" err="1" smtClean="0">
                <a:solidFill>
                  <a:schemeClr val="accent2"/>
                </a:solidFill>
              </a:rPr>
              <a:t>and</a:t>
            </a:r>
            <a:r>
              <a:rPr lang="pt-BR" sz="1600" dirty="0" smtClean="0">
                <a:solidFill>
                  <a:schemeClr val="accent2"/>
                </a:solidFill>
              </a:rPr>
              <a:t> </a:t>
            </a:r>
            <a:r>
              <a:rPr lang="pt-BR" sz="1600" dirty="0" err="1" smtClean="0">
                <a:solidFill>
                  <a:schemeClr val="accent2"/>
                </a:solidFill>
              </a:rPr>
              <a:t>Constraints</a:t>
            </a:r>
            <a:r>
              <a:rPr lang="pt-BR" sz="1600" dirty="0" smtClean="0">
                <a:solidFill>
                  <a:schemeClr val="accent2"/>
                </a:solidFill>
              </a:rPr>
              <a:t>?</a:t>
            </a:r>
          </a:p>
          <a:p>
            <a:pPr marL="342900" indent="-342900" algn="just">
              <a:lnSpc>
                <a:spcPct val="80000"/>
              </a:lnSpc>
              <a:spcBef>
                <a:spcPct val="50000"/>
              </a:spcBef>
              <a:buFont typeface="Arial" panose="020B0604020202020204" pitchFamily="34" charset="0"/>
              <a:buChar char="•"/>
            </a:pPr>
            <a:r>
              <a:rPr lang="pt-BR" sz="1600" dirty="0" err="1" smtClean="0">
                <a:solidFill>
                  <a:schemeClr val="accent2"/>
                </a:solidFill>
              </a:rPr>
              <a:t>Algorithm</a:t>
            </a:r>
            <a:r>
              <a:rPr lang="pt-BR" sz="1600" dirty="0" smtClean="0">
                <a:solidFill>
                  <a:schemeClr val="accent2"/>
                </a:solidFill>
              </a:rPr>
              <a:t> (nsga2 </a:t>
            </a:r>
            <a:r>
              <a:rPr lang="pt-BR" sz="1600" dirty="0" err="1" smtClean="0">
                <a:solidFill>
                  <a:schemeClr val="accent2"/>
                </a:solidFill>
              </a:rPr>
              <a:t>or</a:t>
            </a:r>
            <a:r>
              <a:rPr lang="pt-BR" sz="1600" dirty="0" smtClean="0">
                <a:solidFill>
                  <a:schemeClr val="accent2"/>
                </a:solidFill>
              </a:rPr>
              <a:t> SMS EMOA)?</a:t>
            </a:r>
          </a:p>
          <a:p>
            <a:pPr marL="342900" indent="-342900" algn="just">
              <a:lnSpc>
                <a:spcPct val="80000"/>
              </a:lnSpc>
              <a:spcBef>
                <a:spcPct val="50000"/>
              </a:spcBef>
              <a:buFont typeface="Arial" panose="020B0604020202020204" pitchFamily="34" charset="0"/>
              <a:buChar char="•"/>
            </a:pPr>
            <a:r>
              <a:rPr lang="pt-BR" sz="1600" dirty="0" err="1" smtClean="0">
                <a:solidFill>
                  <a:schemeClr val="accent2"/>
                </a:solidFill>
              </a:rPr>
              <a:t>Reference</a:t>
            </a:r>
            <a:r>
              <a:rPr lang="pt-BR" sz="1600" dirty="0" smtClean="0">
                <a:solidFill>
                  <a:schemeClr val="accent2"/>
                </a:solidFill>
              </a:rPr>
              <a:t> Point?</a:t>
            </a:r>
          </a:p>
          <a:p>
            <a:pPr marL="342900" indent="-342900" algn="just">
              <a:lnSpc>
                <a:spcPct val="80000"/>
              </a:lnSpc>
              <a:spcBef>
                <a:spcPct val="50000"/>
              </a:spcBef>
              <a:buFont typeface="Arial" panose="020B0604020202020204" pitchFamily="34" charset="0"/>
              <a:buChar char="•"/>
            </a:pPr>
            <a:r>
              <a:rPr lang="pt-BR" sz="1600" dirty="0" err="1" smtClean="0">
                <a:solidFill>
                  <a:schemeClr val="accent2"/>
                </a:solidFill>
              </a:rPr>
              <a:t>Votting</a:t>
            </a:r>
            <a:r>
              <a:rPr lang="pt-BR" sz="1600" dirty="0" smtClean="0">
                <a:solidFill>
                  <a:schemeClr val="accent2"/>
                </a:solidFill>
              </a:rPr>
              <a:t> (</a:t>
            </a:r>
            <a:r>
              <a:rPr lang="pt-BR" sz="1600" dirty="0" err="1" smtClean="0">
                <a:solidFill>
                  <a:schemeClr val="accent2"/>
                </a:solidFill>
              </a:rPr>
              <a:t>utility</a:t>
            </a:r>
            <a:r>
              <a:rPr lang="pt-BR" sz="1600" dirty="0" smtClean="0">
                <a:solidFill>
                  <a:schemeClr val="accent2"/>
                </a:solidFill>
              </a:rPr>
              <a:t> </a:t>
            </a:r>
            <a:r>
              <a:rPr lang="pt-BR" sz="1600" dirty="0" err="1" smtClean="0">
                <a:solidFill>
                  <a:schemeClr val="accent2"/>
                </a:solidFill>
              </a:rPr>
              <a:t>function</a:t>
            </a:r>
            <a:r>
              <a:rPr lang="pt-BR" sz="1600" dirty="0" smtClean="0">
                <a:solidFill>
                  <a:schemeClr val="accent2"/>
                </a:solidFill>
              </a:rPr>
              <a:t>)?</a:t>
            </a:r>
          </a:p>
          <a:p>
            <a:pPr marL="342900" indent="-342900" algn="just">
              <a:lnSpc>
                <a:spcPct val="80000"/>
              </a:lnSpc>
              <a:spcBef>
                <a:spcPct val="50000"/>
              </a:spcBef>
              <a:buFont typeface="Arial" panose="020B0604020202020204" pitchFamily="34" charset="0"/>
              <a:buChar char="•"/>
            </a:pPr>
            <a:r>
              <a:rPr lang="pt-BR" sz="1600" dirty="0" err="1" smtClean="0">
                <a:solidFill>
                  <a:schemeClr val="accent2"/>
                </a:solidFill>
              </a:rPr>
              <a:t>State</a:t>
            </a:r>
            <a:r>
              <a:rPr lang="pt-BR" sz="1600" dirty="0" smtClean="0">
                <a:solidFill>
                  <a:schemeClr val="accent2"/>
                </a:solidFill>
              </a:rPr>
              <a:t> </a:t>
            </a:r>
            <a:r>
              <a:rPr lang="pt-BR" sz="1600" dirty="0" err="1" smtClean="0">
                <a:solidFill>
                  <a:schemeClr val="accent2"/>
                </a:solidFill>
              </a:rPr>
              <a:t>of</a:t>
            </a:r>
            <a:r>
              <a:rPr lang="pt-BR" sz="1600" dirty="0" smtClean="0">
                <a:solidFill>
                  <a:schemeClr val="accent2"/>
                </a:solidFill>
              </a:rPr>
              <a:t> </a:t>
            </a:r>
            <a:r>
              <a:rPr lang="pt-BR" sz="1600" dirty="0" err="1" smtClean="0">
                <a:solidFill>
                  <a:schemeClr val="accent2"/>
                </a:solidFill>
              </a:rPr>
              <a:t>art</a:t>
            </a:r>
            <a:r>
              <a:rPr lang="pt-BR" sz="1600" dirty="0" smtClean="0">
                <a:solidFill>
                  <a:schemeClr val="accent2"/>
                </a:solidFill>
              </a:rPr>
              <a:t> (</a:t>
            </a:r>
            <a:r>
              <a:rPr lang="pt-BR" sz="1600" dirty="0" err="1" smtClean="0">
                <a:solidFill>
                  <a:schemeClr val="accent2"/>
                </a:solidFill>
              </a:rPr>
              <a:t>old</a:t>
            </a:r>
            <a:r>
              <a:rPr lang="pt-BR" sz="1600" dirty="0" smtClean="0">
                <a:solidFill>
                  <a:schemeClr val="accent2"/>
                </a:solidFill>
              </a:rPr>
              <a:t> </a:t>
            </a:r>
            <a:r>
              <a:rPr lang="pt-BR" sz="1600" dirty="0" err="1" smtClean="0">
                <a:solidFill>
                  <a:schemeClr val="accent2"/>
                </a:solidFill>
              </a:rPr>
              <a:t>and</a:t>
            </a:r>
            <a:r>
              <a:rPr lang="pt-BR" sz="1600" dirty="0" smtClean="0">
                <a:solidFill>
                  <a:schemeClr val="accent2"/>
                </a:solidFill>
              </a:rPr>
              <a:t> new)</a:t>
            </a:r>
            <a:endParaRPr lang="pt-BR" sz="1600" dirty="0">
              <a:solidFill>
                <a:schemeClr val="accent2"/>
              </a:solidFill>
            </a:endParaRPr>
          </a:p>
          <a:p>
            <a:pPr marL="342900" indent="-342900" algn="just">
              <a:lnSpc>
                <a:spcPct val="80000"/>
              </a:lnSpc>
              <a:spcBef>
                <a:spcPct val="50000"/>
              </a:spcBef>
              <a:buFont typeface="Arial" panose="020B0604020202020204" pitchFamily="34" charset="0"/>
              <a:buChar char="•"/>
            </a:pPr>
            <a:endParaRPr lang="pt-BR" sz="2000" dirty="0">
              <a:solidFill>
                <a:schemeClr val="accent2"/>
              </a:solidFill>
            </a:endParaRPr>
          </a:p>
          <a:p>
            <a:pPr marL="342900" indent="-342900" algn="just">
              <a:lnSpc>
                <a:spcPct val="80000"/>
              </a:lnSpc>
              <a:spcBef>
                <a:spcPct val="50000"/>
              </a:spcBef>
              <a:buFont typeface="Arial" panose="020B0604020202020204" pitchFamily="34" charset="0"/>
              <a:buChar char="•"/>
            </a:pPr>
            <a:endParaRPr lang="pt-BR" sz="2000" dirty="0" smtClean="0">
              <a:solidFill>
                <a:schemeClr val="accent2"/>
              </a:solidFill>
            </a:endParaRPr>
          </a:p>
        </p:txBody>
      </p:sp>
      <p:sp>
        <p:nvSpPr>
          <p:cNvPr id="5" name="Text Box 62"/>
          <p:cNvSpPr txBox="1">
            <a:spLocks noChangeArrowheads="1"/>
          </p:cNvSpPr>
          <p:nvPr/>
        </p:nvSpPr>
        <p:spPr bwMode="auto">
          <a:xfrm>
            <a:off x="4427984" y="4531794"/>
            <a:ext cx="4320480" cy="2369880"/>
          </a:xfrm>
          <a:prstGeom prst="rect">
            <a:avLst/>
          </a:prstGeom>
          <a:noFill/>
          <a:ln w="9525">
            <a:noFill/>
            <a:miter lim="800000"/>
            <a:headEnd/>
            <a:tailEnd/>
          </a:ln>
          <a:effectLst/>
        </p:spPr>
        <p:txBody>
          <a:bodyPr wrap="square">
            <a:spAutoFit/>
          </a:bodyPr>
          <a:lstStyle/>
          <a:p>
            <a:pPr marL="342900" indent="-342900" algn="just">
              <a:lnSpc>
                <a:spcPct val="80000"/>
              </a:lnSpc>
              <a:spcBef>
                <a:spcPct val="50000"/>
              </a:spcBef>
              <a:buFont typeface="Arial" panose="020B0604020202020204" pitchFamily="34" charset="0"/>
              <a:buChar char="•"/>
            </a:pPr>
            <a:r>
              <a:rPr lang="pt-BR" sz="1600" dirty="0" err="1" smtClean="0">
                <a:solidFill>
                  <a:schemeClr val="accent2"/>
                </a:solidFill>
              </a:rPr>
              <a:t>Subjectivity</a:t>
            </a:r>
            <a:r>
              <a:rPr lang="pt-BR" sz="1600" dirty="0" smtClean="0">
                <a:solidFill>
                  <a:schemeClr val="accent2"/>
                </a:solidFill>
              </a:rPr>
              <a:t>, </a:t>
            </a:r>
            <a:r>
              <a:rPr lang="pt-BR" sz="1600" dirty="0" err="1" smtClean="0">
                <a:solidFill>
                  <a:schemeClr val="accent2"/>
                </a:solidFill>
              </a:rPr>
              <a:t>hidden</a:t>
            </a:r>
            <a:r>
              <a:rPr lang="pt-BR" sz="1600" dirty="0" smtClean="0">
                <a:solidFill>
                  <a:schemeClr val="accent2"/>
                </a:solidFill>
              </a:rPr>
              <a:t> </a:t>
            </a:r>
            <a:r>
              <a:rPr lang="pt-BR" sz="1600" dirty="0" err="1" smtClean="0">
                <a:solidFill>
                  <a:schemeClr val="accent2"/>
                </a:solidFill>
              </a:rPr>
              <a:t>or</a:t>
            </a:r>
            <a:r>
              <a:rPr lang="pt-BR" sz="1600" dirty="0" smtClean="0">
                <a:solidFill>
                  <a:schemeClr val="accent2"/>
                </a:solidFill>
              </a:rPr>
              <a:t> </a:t>
            </a:r>
            <a:r>
              <a:rPr lang="pt-BR" sz="1600" dirty="0" err="1" smtClean="0">
                <a:solidFill>
                  <a:schemeClr val="accent2"/>
                </a:solidFill>
              </a:rPr>
              <a:t>preferences</a:t>
            </a:r>
            <a:r>
              <a:rPr lang="pt-BR" sz="1600" dirty="0">
                <a:solidFill>
                  <a:schemeClr val="accent2"/>
                </a:solidFill>
              </a:rPr>
              <a:t>?</a:t>
            </a:r>
            <a:endParaRPr lang="pt-BR" sz="1600" dirty="0" smtClean="0">
              <a:solidFill>
                <a:schemeClr val="accent2"/>
              </a:solidFill>
            </a:endParaRPr>
          </a:p>
          <a:p>
            <a:pPr marL="342900" indent="-342900" algn="just">
              <a:lnSpc>
                <a:spcPct val="80000"/>
              </a:lnSpc>
              <a:spcBef>
                <a:spcPct val="50000"/>
              </a:spcBef>
              <a:buFont typeface="Arial" panose="020B0604020202020204" pitchFamily="34" charset="0"/>
              <a:buChar char="•"/>
            </a:pPr>
            <a:r>
              <a:rPr lang="pt-BR" sz="1600" dirty="0" smtClean="0">
                <a:solidFill>
                  <a:schemeClr val="accent2"/>
                </a:solidFill>
              </a:rPr>
              <a:t>Learning?</a:t>
            </a:r>
          </a:p>
          <a:p>
            <a:pPr marL="342900" indent="-342900" algn="just">
              <a:lnSpc>
                <a:spcPct val="80000"/>
              </a:lnSpc>
              <a:spcBef>
                <a:spcPct val="50000"/>
              </a:spcBef>
              <a:buFont typeface="Arial" panose="020B0604020202020204" pitchFamily="34" charset="0"/>
              <a:buChar char="•"/>
            </a:pPr>
            <a:r>
              <a:rPr lang="pt-BR" sz="1600" dirty="0" err="1" smtClean="0">
                <a:solidFill>
                  <a:schemeClr val="accent2"/>
                </a:solidFill>
              </a:rPr>
              <a:t>Which</a:t>
            </a:r>
            <a:r>
              <a:rPr lang="pt-BR" sz="1600" dirty="0" smtClean="0">
                <a:solidFill>
                  <a:schemeClr val="accent2"/>
                </a:solidFill>
              </a:rPr>
              <a:t> </a:t>
            </a:r>
            <a:r>
              <a:rPr lang="pt-BR" sz="1600" dirty="0" err="1" smtClean="0">
                <a:solidFill>
                  <a:schemeClr val="accent2"/>
                </a:solidFill>
              </a:rPr>
              <a:t>strategy</a:t>
            </a:r>
            <a:r>
              <a:rPr lang="pt-BR" sz="1600" dirty="0" smtClean="0">
                <a:solidFill>
                  <a:schemeClr val="accent2"/>
                </a:solidFill>
              </a:rPr>
              <a:t>: </a:t>
            </a:r>
            <a:r>
              <a:rPr lang="pt-BR" sz="1600" dirty="0" err="1" smtClean="0">
                <a:solidFill>
                  <a:schemeClr val="accent2"/>
                </a:solidFill>
              </a:rPr>
              <a:t>solution</a:t>
            </a:r>
            <a:r>
              <a:rPr lang="pt-BR" sz="1600" dirty="0" smtClean="0">
                <a:solidFill>
                  <a:schemeClr val="accent2"/>
                </a:solidFill>
              </a:rPr>
              <a:t> </a:t>
            </a:r>
            <a:r>
              <a:rPr lang="pt-BR" sz="1600" dirty="0" err="1" smtClean="0">
                <a:solidFill>
                  <a:schemeClr val="accent2"/>
                </a:solidFill>
              </a:rPr>
              <a:t>or</a:t>
            </a:r>
            <a:r>
              <a:rPr lang="pt-BR" sz="1600" dirty="0" smtClean="0">
                <a:solidFill>
                  <a:schemeClr val="accent2"/>
                </a:solidFill>
              </a:rPr>
              <a:t> </a:t>
            </a:r>
            <a:r>
              <a:rPr lang="pt-BR" sz="1600" dirty="0" err="1" smtClean="0">
                <a:solidFill>
                  <a:schemeClr val="accent2"/>
                </a:solidFill>
              </a:rPr>
              <a:t>decision</a:t>
            </a:r>
            <a:r>
              <a:rPr lang="pt-BR" sz="1600" dirty="0" smtClean="0">
                <a:solidFill>
                  <a:schemeClr val="accent2"/>
                </a:solidFill>
              </a:rPr>
              <a:t>?</a:t>
            </a:r>
          </a:p>
          <a:p>
            <a:pPr algn="just">
              <a:lnSpc>
                <a:spcPct val="80000"/>
              </a:lnSpc>
              <a:spcBef>
                <a:spcPct val="50000"/>
              </a:spcBef>
            </a:pPr>
            <a:r>
              <a:rPr lang="pt-BR" sz="1600" dirty="0" smtClean="0">
                <a:solidFill>
                  <a:schemeClr val="accent2"/>
                </a:solidFill>
              </a:rPr>
              <a:t>      (over </a:t>
            </a:r>
            <a:r>
              <a:rPr lang="pt-BR" sz="1600" dirty="0" err="1" smtClean="0">
                <a:solidFill>
                  <a:schemeClr val="accent2"/>
                </a:solidFill>
              </a:rPr>
              <a:t>or</a:t>
            </a:r>
            <a:r>
              <a:rPr lang="pt-BR" sz="1600" dirty="0" smtClean="0">
                <a:solidFill>
                  <a:schemeClr val="accent2"/>
                </a:solidFill>
              </a:rPr>
              <a:t> include?)</a:t>
            </a:r>
          </a:p>
          <a:p>
            <a:pPr marL="342900" indent="-342900" algn="just">
              <a:lnSpc>
                <a:spcPct val="80000"/>
              </a:lnSpc>
              <a:spcBef>
                <a:spcPct val="50000"/>
              </a:spcBef>
              <a:buFont typeface="Arial" panose="020B0604020202020204" pitchFamily="34" charset="0"/>
              <a:buChar char="•"/>
            </a:pPr>
            <a:r>
              <a:rPr lang="pt-BR" sz="1600" dirty="0" smtClean="0">
                <a:solidFill>
                  <a:schemeClr val="accent2"/>
                </a:solidFill>
              </a:rPr>
              <a:t>? </a:t>
            </a:r>
            <a:r>
              <a:rPr lang="pt-BR" sz="1600" dirty="0" err="1" smtClean="0">
                <a:solidFill>
                  <a:schemeClr val="accent2"/>
                </a:solidFill>
              </a:rPr>
              <a:t>What</a:t>
            </a:r>
            <a:r>
              <a:rPr lang="pt-BR" sz="1600" dirty="0" smtClean="0">
                <a:solidFill>
                  <a:schemeClr val="accent2"/>
                </a:solidFill>
              </a:rPr>
              <a:t> </a:t>
            </a:r>
            <a:r>
              <a:rPr lang="pt-BR" sz="1600" dirty="0" err="1" smtClean="0">
                <a:solidFill>
                  <a:schemeClr val="accent2"/>
                </a:solidFill>
              </a:rPr>
              <a:t>else</a:t>
            </a:r>
            <a:r>
              <a:rPr lang="pt-BR" sz="1600" dirty="0" smtClean="0">
                <a:solidFill>
                  <a:schemeClr val="accent2"/>
                </a:solidFill>
              </a:rPr>
              <a:t>?</a:t>
            </a:r>
            <a:endParaRPr lang="pt-BR" sz="1600" dirty="0">
              <a:solidFill>
                <a:schemeClr val="accent2"/>
              </a:solidFill>
            </a:endParaRPr>
          </a:p>
          <a:p>
            <a:pPr marL="342900" indent="-342900" algn="just">
              <a:lnSpc>
                <a:spcPct val="80000"/>
              </a:lnSpc>
              <a:spcBef>
                <a:spcPct val="50000"/>
              </a:spcBef>
              <a:buFont typeface="Arial" panose="020B0604020202020204" pitchFamily="34" charset="0"/>
              <a:buChar char="•"/>
            </a:pPr>
            <a:endParaRPr lang="pt-BR" sz="2000" dirty="0">
              <a:solidFill>
                <a:schemeClr val="accent2"/>
              </a:solidFill>
            </a:endParaRPr>
          </a:p>
          <a:p>
            <a:pPr marL="342900" indent="-342900" algn="just">
              <a:lnSpc>
                <a:spcPct val="80000"/>
              </a:lnSpc>
              <a:spcBef>
                <a:spcPct val="50000"/>
              </a:spcBef>
              <a:buFont typeface="Arial" panose="020B0604020202020204" pitchFamily="34" charset="0"/>
              <a:buChar char="•"/>
            </a:pPr>
            <a:endParaRPr lang="pt-BR" sz="2000" dirty="0" smtClean="0">
              <a:solidFill>
                <a:schemeClr val="accent2"/>
              </a:solidFill>
            </a:endParaRPr>
          </a:p>
        </p:txBody>
      </p:sp>
    </p:spTree>
    <p:extLst>
      <p:ext uri="{BB962C8B-B14F-4D97-AF65-F5344CB8AC3E}">
        <p14:creationId xmlns:p14="http://schemas.microsoft.com/office/powerpoint/2010/main" val="49448225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err="1" smtClean="0">
                <a:solidFill>
                  <a:srgbClr val="009900"/>
                </a:solidFill>
              </a:rPr>
              <a:t>motivation</a:t>
            </a:r>
            <a:endParaRPr lang="en-US" sz="2800" dirty="0">
              <a:solidFill>
                <a:srgbClr val="009900"/>
              </a:solidFill>
            </a:endParaRPr>
          </a:p>
        </p:txBody>
      </p:sp>
      <p:sp>
        <p:nvSpPr>
          <p:cNvPr id="3" name="Text Box 62"/>
          <p:cNvSpPr txBox="1">
            <a:spLocks noChangeArrowheads="1"/>
          </p:cNvSpPr>
          <p:nvPr/>
        </p:nvSpPr>
        <p:spPr bwMode="auto">
          <a:xfrm>
            <a:off x="591806" y="1897474"/>
            <a:ext cx="8084650" cy="451406"/>
          </a:xfrm>
          <a:prstGeom prst="rect">
            <a:avLst/>
          </a:prstGeom>
          <a:noFill/>
          <a:ln w="9525">
            <a:noFill/>
            <a:miter lim="800000"/>
            <a:headEnd/>
            <a:tailEnd/>
          </a:ln>
          <a:effectLst/>
        </p:spPr>
        <p:txBody>
          <a:bodyPr wrap="square">
            <a:spAutoFit/>
          </a:bodyPr>
          <a:lstStyle/>
          <a:p>
            <a:pPr>
              <a:lnSpc>
                <a:spcPct val="120000"/>
              </a:lnSpc>
              <a:spcBef>
                <a:spcPct val="50000"/>
              </a:spcBef>
            </a:pPr>
            <a:r>
              <a:rPr lang="pt-BR" sz="2000" b="1" dirty="0" smtClean="0">
                <a:solidFill>
                  <a:schemeClr val="accent2"/>
                </a:solidFill>
              </a:rPr>
              <a:t>MOP </a:t>
            </a:r>
            <a:r>
              <a:rPr lang="pt-BR" sz="2000" b="1" dirty="0" err="1">
                <a:solidFill>
                  <a:schemeClr val="accent2"/>
                </a:solidFill>
              </a:rPr>
              <a:t>characteristics</a:t>
            </a:r>
            <a:endParaRPr lang="pt-BR" sz="2000" b="1" dirty="0">
              <a:solidFill>
                <a:schemeClr val="accent2"/>
              </a:solidFill>
            </a:endParaRPr>
          </a:p>
        </p:txBody>
      </p:sp>
      <p:sp>
        <p:nvSpPr>
          <p:cNvPr id="4" name="Text Box 62"/>
          <p:cNvSpPr txBox="1">
            <a:spLocks noChangeArrowheads="1"/>
          </p:cNvSpPr>
          <p:nvPr/>
        </p:nvSpPr>
        <p:spPr bwMode="auto">
          <a:xfrm>
            <a:off x="539552" y="2348880"/>
            <a:ext cx="7848872" cy="2554545"/>
          </a:xfrm>
          <a:prstGeom prst="rect">
            <a:avLst/>
          </a:prstGeom>
          <a:noFill/>
          <a:ln w="9525">
            <a:noFill/>
            <a:miter lim="800000"/>
            <a:headEnd/>
            <a:tailEnd/>
          </a:ln>
          <a:effectLst/>
        </p:spPr>
        <p:txBody>
          <a:bodyPr wrap="square">
            <a:spAutoFit/>
          </a:bodyPr>
          <a:lstStyle/>
          <a:p>
            <a:pPr marL="342900" indent="-342900">
              <a:buFont typeface="Arial"/>
              <a:buChar char="•"/>
            </a:pPr>
            <a:r>
              <a:rPr lang="en-US" sz="2000" dirty="0" smtClean="0"/>
              <a:t>Makes mathematical modeling easier.</a:t>
            </a:r>
          </a:p>
          <a:p>
            <a:pPr marL="342900" indent="-342900">
              <a:buFont typeface="Arial"/>
              <a:buChar char="•"/>
            </a:pPr>
            <a:r>
              <a:rPr lang="en-US" sz="2000" dirty="0" smtClean="0"/>
              <a:t>Optimum </a:t>
            </a:r>
            <a:r>
              <a:rPr lang="en-US" sz="2000" dirty="0"/>
              <a:t>solution </a:t>
            </a:r>
            <a:r>
              <a:rPr lang="en-US" sz="2000" dirty="0" smtClean="0"/>
              <a:t>≠ single </a:t>
            </a:r>
            <a:r>
              <a:rPr lang="en-US" sz="2000" dirty="0"/>
              <a:t>answer, but a set of trade-off </a:t>
            </a:r>
            <a:r>
              <a:rPr lang="en-US" sz="2000" dirty="0" smtClean="0"/>
              <a:t>points.</a:t>
            </a:r>
          </a:p>
          <a:p>
            <a:pPr marL="342900" indent="-342900">
              <a:buFont typeface="Arial"/>
              <a:buChar char="•"/>
            </a:pPr>
            <a:r>
              <a:rPr lang="en-US" sz="2000" dirty="0" smtClean="0"/>
              <a:t>Pareto dominance</a:t>
            </a:r>
          </a:p>
          <a:p>
            <a:pPr marL="342900" indent="-342900">
              <a:buFont typeface="Arial"/>
              <a:buChar char="•"/>
            </a:pPr>
            <a:endParaRPr lang="en-US" sz="2000" dirty="0" smtClean="0"/>
          </a:p>
          <a:p>
            <a:endParaRPr lang="en-US" sz="2000" dirty="0" smtClean="0"/>
          </a:p>
          <a:p>
            <a:pPr marL="1714500" lvl="3" indent="-342900">
              <a:buFont typeface="Arial"/>
              <a:buChar char="•"/>
            </a:pPr>
            <a:endParaRPr lang="en-US" sz="2000" dirty="0"/>
          </a:p>
          <a:p>
            <a:pPr marL="1714500" lvl="3" indent="-342900">
              <a:buFont typeface="Arial"/>
              <a:buChar char="•"/>
            </a:pPr>
            <a:endParaRPr lang="en-US" sz="2000" dirty="0" smtClean="0"/>
          </a:p>
          <a:p>
            <a:pPr lvl="3"/>
            <a:endParaRPr lang="en-US" sz="2000" dirty="0"/>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5724128" y="735211"/>
            <a:ext cx="2376264" cy="2045717"/>
          </a:xfrm>
          <a:prstGeom prst="rect">
            <a:avLst/>
          </a:prstGeom>
          <a:noFill/>
          <a:ln>
            <a:noFill/>
          </a:ln>
        </p:spPr>
      </p:pic>
      <p:sp>
        <p:nvSpPr>
          <p:cNvPr id="9" name="Text Box 62"/>
          <p:cNvSpPr txBox="1">
            <a:spLocks noChangeArrowheads="1"/>
          </p:cNvSpPr>
          <p:nvPr/>
        </p:nvSpPr>
        <p:spPr bwMode="auto">
          <a:xfrm>
            <a:off x="591806" y="3718926"/>
            <a:ext cx="3404130" cy="2230354"/>
          </a:xfrm>
          <a:prstGeom prst="rect">
            <a:avLst/>
          </a:prstGeom>
          <a:noFill/>
          <a:ln w="9525">
            <a:noFill/>
            <a:miter lim="800000"/>
            <a:headEnd/>
            <a:tailEnd/>
          </a:ln>
          <a:effectLst/>
        </p:spPr>
        <p:txBody>
          <a:bodyPr wrap="square">
            <a:spAutoFit/>
          </a:bodyPr>
          <a:lstStyle/>
          <a:p>
            <a:pPr>
              <a:lnSpc>
                <a:spcPct val="120000"/>
              </a:lnSpc>
              <a:spcBef>
                <a:spcPct val="50000"/>
              </a:spcBef>
            </a:pPr>
            <a:r>
              <a:rPr lang="pt-BR" sz="2000" b="1" dirty="0" err="1" smtClean="0">
                <a:solidFill>
                  <a:schemeClr val="accent2"/>
                </a:solidFill>
              </a:rPr>
              <a:t>Multi-Objective</a:t>
            </a:r>
            <a:r>
              <a:rPr lang="pt-BR" sz="2000" b="1" dirty="0" smtClean="0">
                <a:solidFill>
                  <a:schemeClr val="accent2"/>
                </a:solidFill>
              </a:rPr>
              <a:t> </a:t>
            </a:r>
            <a:r>
              <a:rPr lang="pt-BR" sz="2000" b="1" dirty="0" err="1" smtClean="0">
                <a:solidFill>
                  <a:schemeClr val="accent2"/>
                </a:solidFill>
              </a:rPr>
              <a:t>function</a:t>
            </a:r>
            <a:endParaRPr lang="pt-BR" sz="2000" b="1" dirty="0" smtClean="0">
              <a:solidFill>
                <a:schemeClr val="accent2"/>
              </a:solidFill>
            </a:endParaRPr>
          </a:p>
          <a:p>
            <a:pPr>
              <a:lnSpc>
                <a:spcPct val="120000"/>
              </a:lnSpc>
              <a:spcBef>
                <a:spcPct val="50000"/>
              </a:spcBef>
            </a:pPr>
            <a:endParaRPr lang="pt-BR" sz="400" b="1" dirty="0">
              <a:solidFill>
                <a:schemeClr val="accent2"/>
              </a:solidFill>
            </a:endParaRPr>
          </a:p>
          <a:p>
            <a:pPr>
              <a:lnSpc>
                <a:spcPct val="120000"/>
              </a:lnSpc>
              <a:spcBef>
                <a:spcPct val="50000"/>
              </a:spcBef>
            </a:pPr>
            <a:r>
              <a:rPr lang="pt-BR" sz="2000" b="1" dirty="0" smtClean="0">
                <a:solidFill>
                  <a:schemeClr val="accent2"/>
                </a:solidFill>
              </a:rPr>
              <a:t>Pareto </a:t>
            </a:r>
            <a:r>
              <a:rPr lang="pt-BR" sz="2000" b="1" dirty="0" err="1" smtClean="0">
                <a:solidFill>
                  <a:schemeClr val="accent2"/>
                </a:solidFill>
              </a:rPr>
              <a:t>Dominance</a:t>
            </a:r>
            <a:endParaRPr lang="pt-BR" sz="2000" b="1" dirty="0" smtClean="0">
              <a:solidFill>
                <a:schemeClr val="accent2"/>
              </a:solidFill>
            </a:endParaRPr>
          </a:p>
          <a:p>
            <a:pPr>
              <a:lnSpc>
                <a:spcPct val="120000"/>
              </a:lnSpc>
              <a:spcBef>
                <a:spcPct val="50000"/>
              </a:spcBef>
            </a:pPr>
            <a:endParaRPr lang="pt-BR" sz="400" b="1" dirty="0">
              <a:solidFill>
                <a:schemeClr val="accent2"/>
              </a:solidFill>
            </a:endParaRPr>
          </a:p>
          <a:p>
            <a:pPr>
              <a:lnSpc>
                <a:spcPct val="120000"/>
              </a:lnSpc>
              <a:spcBef>
                <a:spcPct val="50000"/>
              </a:spcBef>
            </a:pPr>
            <a:r>
              <a:rPr lang="pt-BR" sz="2000" b="1" dirty="0">
                <a:solidFill>
                  <a:schemeClr val="accent2"/>
                </a:solidFill>
              </a:rPr>
              <a:t>Pareto front</a:t>
            </a:r>
          </a:p>
          <a:p>
            <a:pPr>
              <a:lnSpc>
                <a:spcPct val="120000"/>
              </a:lnSpc>
              <a:spcBef>
                <a:spcPct val="50000"/>
              </a:spcBef>
            </a:pPr>
            <a:r>
              <a:rPr lang="pt-BR" sz="2000" b="1" dirty="0" smtClean="0">
                <a:solidFill>
                  <a:schemeClr val="accent2"/>
                </a:solidFill>
              </a:rPr>
              <a:t>Pareto </a:t>
            </a:r>
            <a:r>
              <a:rPr lang="pt-BR" sz="2000" b="1" dirty="0" err="1" smtClean="0">
                <a:solidFill>
                  <a:schemeClr val="accent2"/>
                </a:solidFill>
              </a:rPr>
              <a:t>Optimal</a:t>
            </a:r>
            <a:r>
              <a:rPr lang="pt-BR" sz="2000" b="1" dirty="0" smtClean="0">
                <a:solidFill>
                  <a:schemeClr val="accent2"/>
                </a:solidFill>
              </a:rPr>
              <a:t> set</a:t>
            </a:r>
          </a:p>
        </p:txBody>
      </p:sp>
      <p:pic>
        <p:nvPicPr>
          <p:cNvPr id="10" name="Picture 9"/>
          <p:cNvPicPr>
            <a:picLocks noChangeAspect="1"/>
          </p:cNvPicPr>
          <p:nvPr/>
        </p:nvPicPr>
        <p:blipFill>
          <a:blip r:embed="rId4"/>
          <a:stretch>
            <a:fillRect/>
          </a:stretch>
        </p:blipFill>
        <p:spPr>
          <a:xfrm>
            <a:off x="4355976" y="3573016"/>
            <a:ext cx="2732412" cy="648072"/>
          </a:xfrm>
          <a:prstGeom prst="rect">
            <a:avLst/>
          </a:prstGeom>
        </p:spPr>
      </p:pic>
      <p:pic>
        <p:nvPicPr>
          <p:cNvPr id="11" name="Picture 10"/>
          <p:cNvPicPr>
            <a:picLocks noChangeAspect="1"/>
          </p:cNvPicPr>
          <p:nvPr/>
        </p:nvPicPr>
        <p:blipFill>
          <a:blip r:embed="rId5"/>
          <a:stretch>
            <a:fillRect/>
          </a:stretch>
        </p:blipFill>
        <p:spPr>
          <a:xfrm>
            <a:off x="4355975" y="4443641"/>
            <a:ext cx="3888433" cy="442287"/>
          </a:xfrm>
          <a:prstGeom prst="rect">
            <a:avLst/>
          </a:prstGeom>
        </p:spPr>
      </p:pic>
      <p:pic>
        <p:nvPicPr>
          <p:cNvPr id="12" name="Picture 11"/>
          <p:cNvPicPr>
            <a:picLocks noChangeAspect="1"/>
          </p:cNvPicPr>
          <p:nvPr/>
        </p:nvPicPr>
        <p:blipFill>
          <a:blip r:embed="rId6"/>
          <a:stretch>
            <a:fillRect/>
          </a:stretch>
        </p:blipFill>
        <p:spPr>
          <a:xfrm>
            <a:off x="4355976" y="5157192"/>
            <a:ext cx="3800650" cy="249808"/>
          </a:xfrm>
          <a:prstGeom prst="rect">
            <a:avLst/>
          </a:prstGeom>
        </p:spPr>
      </p:pic>
      <p:pic>
        <p:nvPicPr>
          <p:cNvPr id="13" name="Picture 12"/>
          <p:cNvPicPr>
            <a:picLocks noChangeAspect="1"/>
          </p:cNvPicPr>
          <p:nvPr/>
        </p:nvPicPr>
        <p:blipFill>
          <a:blip r:embed="rId7"/>
          <a:stretch>
            <a:fillRect/>
          </a:stretch>
        </p:blipFill>
        <p:spPr>
          <a:xfrm>
            <a:off x="4355975" y="5661248"/>
            <a:ext cx="3104757" cy="249808"/>
          </a:xfrm>
          <a:prstGeom prst="rect">
            <a:avLst/>
          </a:prstGeom>
        </p:spPr>
      </p:pic>
    </p:spTree>
    <p:extLst>
      <p:ext uri="{BB962C8B-B14F-4D97-AF65-F5344CB8AC3E}">
        <p14:creationId xmlns:p14="http://schemas.microsoft.com/office/powerpoint/2010/main" val="31944992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smtClean="0">
                <a:solidFill>
                  <a:srgbClr val="009900"/>
                </a:solidFill>
              </a:rPr>
              <a:t>WHAT: </a:t>
            </a:r>
            <a:r>
              <a:rPr lang="pt-BR" sz="2800" b="1" dirty="0" err="1" smtClean="0">
                <a:solidFill>
                  <a:srgbClr val="009900"/>
                </a:solidFill>
              </a:rPr>
              <a:t>problem</a:t>
            </a:r>
            <a:endParaRPr lang="en-US" sz="2800" dirty="0">
              <a:solidFill>
                <a:srgbClr val="009900"/>
              </a:solidFill>
            </a:endParaRPr>
          </a:p>
        </p:txBody>
      </p:sp>
      <p:sp>
        <p:nvSpPr>
          <p:cNvPr id="3"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9" name="Text Box 62"/>
          <p:cNvSpPr txBox="1">
            <a:spLocks noChangeArrowheads="1"/>
          </p:cNvSpPr>
          <p:nvPr/>
        </p:nvSpPr>
        <p:spPr bwMode="auto">
          <a:xfrm>
            <a:off x="827584" y="2066072"/>
            <a:ext cx="6984776" cy="1938992"/>
          </a:xfrm>
          <a:prstGeom prst="rect">
            <a:avLst/>
          </a:prstGeom>
          <a:noFill/>
          <a:ln w="9525">
            <a:noFill/>
            <a:miter lim="800000"/>
            <a:headEnd/>
            <a:tailEnd/>
          </a:ln>
          <a:effectLst/>
        </p:spPr>
        <p:txBody>
          <a:bodyPr wrap="square">
            <a:spAutoFit/>
          </a:bodyPr>
          <a:lstStyle/>
          <a:p>
            <a:r>
              <a:rPr lang="en-US" sz="2000" dirty="0" smtClean="0"/>
              <a:t>A domain with considerable areas for resource extraction needs to address processing units in </a:t>
            </a:r>
            <a:r>
              <a:rPr lang="en-US" sz="2000" dirty="0"/>
              <a:t>such a way </a:t>
            </a:r>
            <a:r>
              <a:rPr lang="en-US" sz="2000" dirty="0" smtClean="0"/>
              <a:t>that optimizes its operational costs and production of collected resources.</a:t>
            </a:r>
            <a:endParaRPr lang="en-US" sz="2000" dirty="0"/>
          </a:p>
          <a:p>
            <a:endParaRPr lang="en-US" sz="2000" dirty="0">
              <a:solidFill>
                <a:srgbClr val="000000"/>
              </a:solidFill>
            </a:endParaRPr>
          </a:p>
          <a:p>
            <a:pPr lvl="3"/>
            <a:endParaRPr lang="en-US" sz="2000" dirty="0"/>
          </a:p>
        </p:txBody>
      </p:sp>
    </p:spTree>
    <p:extLst>
      <p:ext uri="{BB962C8B-B14F-4D97-AF65-F5344CB8AC3E}">
        <p14:creationId xmlns:p14="http://schemas.microsoft.com/office/powerpoint/2010/main" val="34486287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smtClean="0">
                <a:solidFill>
                  <a:srgbClr val="009900"/>
                </a:solidFill>
              </a:rPr>
              <a:t>WHAT: </a:t>
            </a:r>
            <a:r>
              <a:rPr lang="pt-BR" sz="2800" b="1" dirty="0" err="1" smtClean="0">
                <a:solidFill>
                  <a:srgbClr val="009900"/>
                </a:solidFill>
              </a:rPr>
              <a:t>problem</a:t>
            </a:r>
            <a:endParaRPr lang="en-US" sz="2800" dirty="0">
              <a:solidFill>
                <a:srgbClr val="009900"/>
              </a:solidFill>
            </a:endParaRPr>
          </a:p>
        </p:txBody>
      </p:sp>
      <p:sp>
        <p:nvSpPr>
          <p:cNvPr id="3" name="Text Box 62"/>
          <p:cNvSpPr txBox="1">
            <a:spLocks noChangeArrowheads="1"/>
          </p:cNvSpPr>
          <p:nvPr/>
        </p:nvSpPr>
        <p:spPr bwMode="auto">
          <a:xfrm>
            <a:off x="591806"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4" name="Text Box 62"/>
          <p:cNvSpPr txBox="1">
            <a:spLocks noChangeArrowheads="1"/>
          </p:cNvSpPr>
          <p:nvPr/>
        </p:nvSpPr>
        <p:spPr bwMode="auto">
          <a:xfrm>
            <a:off x="827584" y="2006838"/>
            <a:ext cx="6984776" cy="4401205"/>
          </a:xfrm>
          <a:prstGeom prst="rect">
            <a:avLst/>
          </a:prstGeom>
          <a:noFill/>
          <a:ln w="9525">
            <a:noFill/>
            <a:miter lim="800000"/>
            <a:headEnd/>
            <a:tailEnd/>
          </a:ln>
          <a:effectLst/>
        </p:spPr>
        <p:txBody>
          <a:bodyPr wrap="square">
            <a:spAutoFit/>
          </a:bodyPr>
          <a:lstStyle/>
          <a:p>
            <a:r>
              <a:rPr lang="en-US" sz="2000" dirty="0" smtClean="0"/>
              <a:t>A domain with considerable areas for resource extraction </a:t>
            </a:r>
            <a:r>
              <a:rPr lang="en-US" sz="2000" b="1" dirty="0" smtClean="0">
                <a:solidFill>
                  <a:srgbClr val="009900"/>
                </a:solidFill>
              </a:rPr>
              <a:t>(g)</a:t>
            </a:r>
            <a:r>
              <a:rPr lang="en-US" sz="2000" dirty="0" smtClean="0"/>
              <a:t> needs to address processing units </a:t>
            </a:r>
            <a:r>
              <a:rPr lang="en-US" sz="2000" b="1" dirty="0" smtClean="0">
                <a:solidFill>
                  <a:srgbClr val="009900"/>
                </a:solidFill>
              </a:rPr>
              <a:t>(u)</a:t>
            </a:r>
            <a:r>
              <a:rPr lang="en-US" sz="2000" dirty="0" smtClean="0"/>
              <a:t> </a:t>
            </a:r>
            <a:r>
              <a:rPr lang="en-US" sz="2000" dirty="0"/>
              <a:t>in such a way </a:t>
            </a:r>
            <a:r>
              <a:rPr lang="en-US" sz="2000" dirty="0" smtClean="0"/>
              <a:t>that optimizes its operational costs </a:t>
            </a:r>
            <a:r>
              <a:rPr lang="en-US" sz="2000" b="1" dirty="0" smtClean="0">
                <a:solidFill>
                  <a:srgbClr val="009900"/>
                </a:solidFill>
              </a:rPr>
              <a:t>(f</a:t>
            </a:r>
            <a:r>
              <a:rPr lang="en-US" sz="2000" b="1" baseline="-25000" dirty="0" smtClean="0">
                <a:solidFill>
                  <a:srgbClr val="009900"/>
                </a:solidFill>
              </a:rPr>
              <a:t>1</a:t>
            </a:r>
            <a:r>
              <a:rPr lang="en-US" sz="2000" b="1" dirty="0" smtClean="0">
                <a:solidFill>
                  <a:srgbClr val="009900"/>
                </a:solidFill>
              </a:rPr>
              <a:t>)</a:t>
            </a:r>
            <a:r>
              <a:rPr lang="en-US" sz="2000" dirty="0" smtClean="0"/>
              <a:t> and production of collected resources </a:t>
            </a:r>
            <a:r>
              <a:rPr lang="en-US" sz="2000" b="1" dirty="0" smtClean="0">
                <a:solidFill>
                  <a:srgbClr val="009900"/>
                </a:solidFill>
              </a:rPr>
              <a:t>(f</a:t>
            </a:r>
            <a:r>
              <a:rPr lang="en-US" sz="2000" b="1" baseline="-25000" dirty="0" smtClean="0">
                <a:solidFill>
                  <a:srgbClr val="009900"/>
                </a:solidFill>
              </a:rPr>
              <a:t>2</a:t>
            </a:r>
            <a:r>
              <a:rPr lang="en-US" sz="2000" b="1" dirty="0" smtClean="0">
                <a:solidFill>
                  <a:srgbClr val="009900"/>
                </a:solidFill>
              </a:rPr>
              <a:t>)</a:t>
            </a:r>
            <a:r>
              <a:rPr lang="en-US" sz="2000" dirty="0" smtClean="0"/>
              <a:t>.</a:t>
            </a:r>
            <a:endParaRPr lang="en-US" sz="2000" dirty="0"/>
          </a:p>
          <a:p>
            <a:endParaRPr lang="en-US" sz="2000" dirty="0">
              <a:solidFill>
                <a:srgbClr val="000000"/>
              </a:solidFill>
            </a:endParaRPr>
          </a:p>
          <a:p>
            <a:endParaRPr lang="en-US" sz="2000" dirty="0" smtClean="0">
              <a:solidFill>
                <a:srgbClr val="000000"/>
              </a:solidFill>
            </a:endParaRPr>
          </a:p>
          <a:p>
            <a:r>
              <a:rPr lang="en-US" sz="2000" dirty="0">
                <a:solidFill>
                  <a:srgbClr val="000000"/>
                </a:solidFill>
              </a:rPr>
              <a:t>	</a:t>
            </a:r>
            <a:r>
              <a:rPr lang="en-US" sz="2000" dirty="0" smtClean="0">
                <a:solidFill>
                  <a:srgbClr val="000000"/>
                </a:solidFill>
              </a:rPr>
              <a:t>Decision Making</a:t>
            </a:r>
          </a:p>
          <a:p>
            <a:r>
              <a:rPr lang="en-US" sz="2000" dirty="0">
                <a:solidFill>
                  <a:srgbClr val="000000"/>
                </a:solidFill>
              </a:rPr>
              <a:t>	</a:t>
            </a:r>
            <a:r>
              <a:rPr lang="en-US" sz="2000" dirty="0" smtClean="0">
                <a:solidFill>
                  <a:srgbClr val="000000"/>
                </a:solidFill>
              </a:rPr>
              <a:t>Bi-Objective or Tri-Objective</a:t>
            </a:r>
          </a:p>
          <a:p>
            <a:r>
              <a:rPr lang="en-US" sz="2000" dirty="0" smtClean="0">
                <a:solidFill>
                  <a:srgbClr val="000000"/>
                </a:solidFill>
              </a:rPr>
              <a:t>	</a:t>
            </a:r>
            <a:r>
              <a:rPr lang="en-US" sz="2000" i="1" dirty="0" err="1" smtClean="0">
                <a:solidFill>
                  <a:srgbClr val="000000"/>
                </a:solidFill>
              </a:rPr>
              <a:t>st</a:t>
            </a:r>
            <a:r>
              <a:rPr lang="en-US" sz="2000" i="1" dirty="0" smtClean="0">
                <a:solidFill>
                  <a:srgbClr val="000000"/>
                </a:solidFill>
              </a:rPr>
              <a:t>:</a:t>
            </a:r>
            <a:r>
              <a:rPr lang="en-US" sz="2000" dirty="0" smtClean="0">
                <a:solidFill>
                  <a:srgbClr val="000000"/>
                </a:solidFill>
              </a:rPr>
              <a:t> multiples objectives and scenario extensions</a:t>
            </a:r>
          </a:p>
          <a:p>
            <a:endParaRPr lang="en-US" sz="2000" dirty="0">
              <a:solidFill>
                <a:srgbClr val="000000"/>
              </a:solidFill>
            </a:endParaRPr>
          </a:p>
          <a:p>
            <a:r>
              <a:rPr lang="en-US" sz="2000" dirty="0" smtClean="0">
                <a:solidFill>
                  <a:srgbClr val="000000"/>
                </a:solidFill>
              </a:rPr>
              <a:t>	</a:t>
            </a:r>
          </a:p>
          <a:p>
            <a:r>
              <a:rPr lang="en-US" sz="2000" dirty="0" smtClean="0">
                <a:solidFill>
                  <a:srgbClr val="000000"/>
                </a:solidFill>
              </a:rPr>
              <a:t>	different applications for the same problem</a:t>
            </a:r>
          </a:p>
          <a:p>
            <a:r>
              <a:rPr lang="en-US" sz="1200" dirty="0">
                <a:solidFill>
                  <a:srgbClr val="000000"/>
                </a:solidFill>
              </a:rPr>
              <a:t>	</a:t>
            </a:r>
            <a:r>
              <a:rPr lang="en-US" sz="1200" dirty="0" smtClean="0">
                <a:solidFill>
                  <a:srgbClr val="000000"/>
                </a:solidFill>
              </a:rPr>
              <a:t>(ahead)</a:t>
            </a:r>
          </a:p>
          <a:p>
            <a:pPr lvl="3"/>
            <a:endParaRPr lang="en-US" sz="2000" dirty="0"/>
          </a:p>
        </p:txBody>
      </p:sp>
      <p:cxnSp>
        <p:nvCxnSpPr>
          <p:cNvPr id="6" name="Curved Connector 5"/>
          <p:cNvCxnSpPr/>
          <p:nvPr/>
        </p:nvCxnSpPr>
        <p:spPr>
          <a:xfrm rot="16200000" flipH="1">
            <a:off x="1403648" y="3356992"/>
            <a:ext cx="504056" cy="504056"/>
          </a:xfrm>
          <a:prstGeom prst="curvedConnector3">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238433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smtClean="0">
                <a:solidFill>
                  <a:srgbClr val="009900"/>
                </a:solidFill>
              </a:rPr>
              <a:t>WHAT: </a:t>
            </a:r>
            <a:r>
              <a:rPr lang="pt-BR" sz="2800" b="1" dirty="0" err="1" smtClean="0">
                <a:solidFill>
                  <a:srgbClr val="009900"/>
                </a:solidFill>
              </a:rPr>
              <a:t>problem</a:t>
            </a:r>
            <a:endParaRPr lang="en-US" sz="2800" dirty="0">
              <a:solidFill>
                <a:srgbClr val="009900"/>
              </a:solidFill>
            </a:endParaRPr>
          </a:p>
        </p:txBody>
      </p:sp>
      <p:sp>
        <p:nvSpPr>
          <p:cNvPr id="3" name="Text Box 62"/>
          <p:cNvSpPr txBox="1">
            <a:spLocks noChangeArrowheads="1"/>
          </p:cNvSpPr>
          <p:nvPr/>
        </p:nvSpPr>
        <p:spPr bwMode="auto">
          <a:xfrm>
            <a:off x="591806" y="1302246"/>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13" name="TextBox 12"/>
          <p:cNvSpPr txBox="1"/>
          <p:nvPr/>
        </p:nvSpPr>
        <p:spPr>
          <a:xfrm>
            <a:off x="539552" y="1916832"/>
            <a:ext cx="287308" cy="276999"/>
          </a:xfrm>
          <a:prstGeom prst="rect">
            <a:avLst/>
          </a:prstGeom>
          <a:noFill/>
        </p:spPr>
        <p:txBody>
          <a:bodyPr wrap="none" rtlCol="0">
            <a:spAutoFit/>
          </a:bodyPr>
          <a:lstStyle/>
          <a:p>
            <a:r>
              <a:rPr lang="en-US" sz="1200" b="1" dirty="0" smtClean="0">
                <a:latin typeface="Arial Black"/>
                <a:cs typeface="Arial Black"/>
              </a:rPr>
              <a:t>1</a:t>
            </a:r>
            <a:endParaRPr lang="en-US" sz="1200" b="1" dirty="0">
              <a:latin typeface="Arial Black"/>
              <a:cs typeface="Arial Black"/>
            </a:endParaRPr>
          </a:p>
        </p:txBody>
      </p:sp>
      <p:sp>
        <p:nvSpPr>
          <p:cNvPr id="14" name="TextBox 13"/>
          <p:cNvSpPr txBox="1"/>
          <p:nvPr/>
        </p:nvSpPr>
        <p:spPr>
          <a:xfrm>
            <a:off x="5496054" y="1916832"/>
            <a:ext cx="300082" cy="276999"/>
          </a:xfrm>
          <a:prstGeom prst="rect">
            <a:avLst/>
          </a:prstGeom>
          <a:noFill/>
        </p:spPr>
        <p:txBody>
          <a:bodyPr wrap="none" rtlCol="0">
            <a:spAutoFit/>
          </a:bodyPr>
          <a:lstStyle/>
          <a:p>
            <a:r>
              <a:rPr lang="en-US" sz="1200" b="1" dirty="0">
                <a:latin typeface="Arial Black"/>
                <a:cs typeface="Arial Black"/>
              </a:rPr>
              <a:t>2</a:t>
            </a:r>
          </a:p>
        </p:txBody>
      </p:sp>
      <p:sp>
        <p:nvSpPr>
          <p:cNvPr id="15" name="TextBox 14"/>
          <p:cNvSpPr txBox="1"/>
          <p:nvPr/>
        </p:nvSpPr>
        <p:spPr>
          <a:xfrm>
            <a:off x="2975774" y="5672281"/>
            <a:ext cx="300082" cy="276999"/>
          </a:xfrm>
          <a:prstGeom prst="rect">
            <a:avLst/>
          </a:prstGeom>
          <a:noFill/>
        </p:spPr>
        <p:txBody>
          <a:bodyPr wrap="none" rtlCol="0">
            <a:spAutoFit/>
          </a:bodyPr>
          <a:lstStyle/>
          <a:p>
            <a:r>
              <a:rPr lang="en-US" sz="1200" b="1" dirty="0">
                <a:latin typeface="Arial Black"/>
                <a:cs typeface="Arial Black"/>
              </a:rPr>
              <a:t>3</a:t>
            </a:r>
          </a:p>
        </p:txBody>
      </p:sp>
      <p:pic>
        <p:nvPicPr>
          <p:cNvPr id="54" name="Picture 53"/>
          <p:cNvPicPr>
            <a:picLocks noChangeAspect="1"/>
          </p:cNvPicPr>
          <p:nvPr/>
        </p:nvPicPr>
        <p:blipFill>
          <a:blip r:embed="rId3"/>
          <a:stretch>
            <a:fillRect/>
          </a:stretch>
        </p:blipFill>
        <p:spPr>
          <a:xfrm>
            <a:off x="827584" y="4581128"/>
            <a:ext cx="520700" cy="419100"/>
          </a:xfrm>
          <a:prstGeom prst="rect">
            <a:avLst/>
          </a:prstGeom>
        </p:spPr>
      </p:pic>
      <p:pic>
        <p:nvPicPr>
          <p:cNvPr id="55" name="Picture 54"/>
          <p:cNvPicPr>
            <a:picLocks noChangeAspect="1"/>
          </p:cNvPicPr>
          <p:nvPr/>
        </p:nvPicPr>
        <p:blipFill>
          <a:blip r:embed="rId4"/>
          <a:stretch>
            <a:fillRect/>
          </a:stretch>
        </p:blipFill>
        <p:spPr>
          <a:xfrm>
            <a:off x="827584" y="5085184"/>
            <a:ext cx="266700" cy="215900"/>
          </a:xfrm>
          <a:prstGeom prst="rect">
            <a:avLst/>
          </a:prstGeom>
        </p:spPr>
      </p:pic>
      <p:pic>
        <p:nvPicPr>
          <p:cNvPr id="58" name="Picture 57"/>
          <p:cNvPicPr>
            <a:picLocks noChangeAspect="1"/>
          </p:cNvPicPr>
          <p:nvPr/>
        </p:nvPicPr>
        <p:blipFill>
          <a:blip r:embed="rId5"/>
          <a:stretch>
            <a:fillRect/>
          </a:stretch>
        </p:blipFill>
        <p:spPr>
          <a:xfrm>
            <a:off x="827584" y="5373216"/>
            <a:ext cx="266700" cy="215900"/>
          </a:xfrm>
          <a:prstGeom prst="rect">
            <a:avLst/>
          </a:prstGeom>
        </p:spPr>
      </p:pic>
      <p:sp>
        <p:nvSpPr>
          <p:cNvPr id="59" name="TextBox 58"/>
          <p:cNvSpPr txBox="1"/>
          <p:nvPr/>
        </p:nvSpPr>
        <p:spPr>
          <a:xfrm>
            <a:off x="1351141" y="4725144"/>
            <a:ext cx="556563" cy="307777"/>
          </a:xfrm>
          <a:prstGeom prst="rect">
            <a:avLst/>
          </a:prstGeom>
          <a:noFill/>
        </p:spPr>
        <p:txBody>
          <a:bodyPr wrap="none" rtlCol="0">
            <a:spAutoFit/>
          </a:bodyPr>
          <a:lstStyle/>
          <a:p>
            <a:r>
              <a:rPr lang="en-US" sz="1400" b="1" dirty="0"/>
              <a:t>area</a:t>
            </a:r>
          </a:p>
        </p:txBody>
      </p:sp>
      <p:sp>
        <p:nvSpPr>
          <p:cNvPr id="60" name="Rectangle 59"/>
          <p:cNvSpPr/>
          <p:nvPr/>
        </p:nvSpPr>
        <p:spPr>
          <a:xfrm>
            <a:off x="1334040" y="4993431"/>
            <a:ext cx="893168" cy="307777"/>
          </a:xfrm>
          <a:prstGeom prst="rect">
            <a:avLst/>
          </a:prstGeom>
        </p:spPr>
        <p:txBody>
          <a:bodyPr wrap="none">
            <a:spAutoFit/>
          </a:bodyPr>
          <a:lstStyle/>
          <a:p>
            <a:r>
              <a:rPr lang="en-US" sz="1400" b="1" dirty="0" smtClean="0"/>
              <a:t>gateway</a:t>
            </a:r>
            <a:endParaRPr lang="en-US" b="1" dirty="0"/>
          </a:p>
        </p:txBody>
      </p:sp>
      <p:sp>
        <p:nvSpPr>
          <p:cNvPr id="61" name="Rectangle 60"/>
          <p:cNvSpPr/>
          <p:nvPr/>
        </p:nvSpPr>
        <p:spPr>
          <a:xfrm>
            <a:off x="1331640" y="5312941"/>
            <a:ext cx="1162210" cy="307777"/>
          </a:xfrm>
          <a:prstGeom prst="rect">
            <a:avLst/>
          </a:prstGeom>
        </p:spPr>
        <p:txBody>
          <a:bodyPr wrap="none">
            <a:spAutoFit/>
          </a:bodyPr>
          <a:lstStyle/>
          <a:p>
            <a:r>
              <a:rPr lang="en-US" sz="1400" b="1" dirty="0" smtClean="0"/>
              <a:t>unit (small)</a:t>
            </a:r>
            <a:endParaRPr lang="en-US" b="1" dirty="0"/>
          </a:p>
        </p:txBody>
      </p:sp>
      <p:sp>
        <p:nvSpPr>
          <p:cNvPr id="62" name="Rectangle 61"/>
          <p:cNvSpPr/>
          <p:nvPr/>
        </p:nvSpPr>
        <p:spPr>
          <a:xfrm>
            <a:off x="1331640" y="5600973"/>
            <a:ext cx="1112241" cy="307777"/>
          </a:xfrm>
          <a:prstGeom prst="rect">
            <a:avLst/>
          </a:prstGeom>
        </p:spPr>
        <p:txBody>
          <a:bodyPr wrap="none">
            <a:spAutoFit/>
          </a:bodyPr>
          <a:lstStyle/>
          <a:p>
            <a:r>
              <a:rPr lang="en-US" sz="1400" b="1" dirty="0" smtClean="0"/>
              <a:t>unit (large)</a:t>
            </a:r>
            <a:endParaRPr lang="en-US" b="1" dirty="0"/>
          </a:p>
        </p:txBody>
      </p:sp>
      <p:pic>
        <p:nvPicPr>
          <p:cNvPr id="4" name="Picture 3" descr="figure_3.png"/>
          <p:cNvPicPr>
            <a:picLocks noChangeAspect="1"/>
          </p:cNvPicPr>
          <p:nvPr/>
        </p:nvPicPr>
        <p:blipFill rotWithShape="1">
          <a:blip r:embed="rId6">
            <a:extLst>
              <a:ext uri="{28A0092B-C50C-407E-A947-70E740481C1C}">
                <a14:useLocalDpi xmlns:a14="http://schemas.microsoft.com/office/drawing/2010/main" val="0"/>
              </a:ext>
            </a:extLst>
          </a:blip>
          <a:srcRect l="20087" t="5599" r="17666" b="9032"/>
          <a:stretch/>
        </p:blipFill>
        <p:spPr>
          <a:xfrm>
            <a:off x="827584" y="1916832"/>
            <a:ext cx="2232248" cy="2296027"/>
          </a:xfrm>
          <a:prstGeom prst="rect">
            <a:avLst/>
          </a:prstGeom>
        </p:spPr>
      </p:pic>
      <p:pic>
        <p:nvPicPr>
          <p:cNvPr id="5" name="Picture 4" descr="figure_m.png"/>
          <p:cNvPicPr>
            <a:picLocks noChangeAspect="1"/>
          </p:cNvPicPr>
          <p:nvPr/>
        </p:nvPicPr>
        <p:blipFill rotWithShape="1">
          <a:blip r:embed="rId7">
            <a:extLst>
              <a:ext uri="{28A0092B-C50C-407E-A947-70E740481C1C}">
                <a14:useLocalDpi xmlns:a14="http://schemas.microsoft.com/office/drawing/2010/main" val="0"/>
              </a:ext>
            </a:extLst>
          </a:blip>
          <a:srcRect l="20343" t="6154" r="18178" b="8606"/>
          <a:stretch/>
        </p:blipFill>
        <p:spPr>
          <a:xfrm>
            <a:off x="3275856" y="3501008"/>
            <a:ext cx="2393727" cy="2489158"/>
          </a:xfrm>
          <a:prstGeom prst="rect">
            <a:avLst/>
          </a:prstGeom>
        </p:spPr>
      </p:pic>
      <p:pic>
        <p:nvPicPr>
          <p:cNvPr id="6" name="Picture 5" descr="boa.png"/>
          <p:cNvPicPr>
            <a:picLocks noChangeAspect="1"/>
          </p:cNvPicPr>
          <p:nvPr/>
        </p:nvPicPr>
        <p:blipFill rotWithShape="1">
          <a:blip r:embed="rId8">
            <a:extLst>
              <a:ext uri="{28A0092B-C50C-407E-A947-70E740481C1C}">
                <a14:useLocalDpi xmlns:a14="http://schemas.microsoft.com/office/drawing/2010/main" val="0"/>
              </a:ext>
            </a:extLst>
          </a:blip>
          <a:srcRect l="20753" t="5446" r="17769" b="9041"/>
          <a:stretch/>
        </p:blipFill>
        <p:spPr>
          <a:xfrm>
            <a:off x="5868144" y="1916832"/>
            <a:ext cx="2232248" cy="2328657"/>
          </a:xfrm>
          <a:prstGeom prst="rect">
            <a:avLst/>
          </a:prstGeom>
        </p:spPr>
      </p:pic>
      <p:sp>
        <p:nvSpPr>
          <p:cNvPr id="7" name="Rectangle 6"/>
          <p:cNvSpPr/>
          <p:nvPr/>
        </p:nvSpPr>
        <p:spPr>
          <a:xfrm>
            <a:off x="848794" y="5646126"/>
            <a:ext cx="237626" cy="174260"/>
          </a:xfrm>
          <a:prstGeom prst="rect">
            <a:avLst/>
          </a:prstGeom>
          <a:solidFill>
            <a:srgbClr val="009900"/>
          </a:solidFill>
          <a:ln>
            <a:solidFill>
              <a:srgbClr val="246A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5412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smtClean="0">
                <a:solidFill>
                  <a:srgbClr val="009900"/>
                </a:solidFill>
              </a:rPr>
              <a:t>WHAT: </a:t>
            </a:r>
            <a:r>
              <a:rPr lang="pt-BR" sz="2800" b="1" dirty="0" err="1" smtClean="0">
                <a:solidFill>
                  <a:srgbClr val="009900"/>
                </a:solidFill>
              </a:rPr>
              <a:t>problem</a:t>
            </a:r>
            <a:endParaRPr lang="en-US" sz="2800" dirty="0">
              <a:solidFill>
                <a:srgbClr val="009900"/>
              </a:solidFill>
            </a:endParaRPr>
          </a:p>
        </p:txBody>
      </p:sp>
      <p:sp>
        <p:nvSpPr>
          <p:cNvPr id="3" name="Text Box 62"/>
          <p:cNvSpPr txBox="1">
            <a:spLocks noChangeArrowheads="1"/>
          </p:cNvSpPr>
          <p:nvPr/>
        </p:nvSpPr>
        <p:spPr bwMode="auto">
          <a:xfrm>
            <a:off x="591806" y="1230238"/>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pic>
        <p:nvPicPr>
          <p:cNvPr id="6" name="Picture 5"/>
          <p:cNvPicPr>
            <a:picLocks noChangeAspect="1"/>
          </p:cNvPicPr>
          <p:nvPr/>
        </p:nvPicPr>
        <p:blipFill>
          <a:blip r:embed="rId2"/>
          <a:stretch>
            <a:fillRect/>
          </a:stretch>
        </p:blipFill>
        <p:spPr>
          <a:xfrm>
            <a:off x="5352876" y="4127594"/>
            <a:ext cx="2603500" cy="1612900"/>
          </a:xfrm>
          <a:prstGeom prst="rect">
            <a:avLst/>
          </a:prstGeom>
        </p:spPr>
      </p:pic>
      <p:sp>
        <p:nvSpPr>
          <p:cNvPr id="8" name="TextBox 7"/>
          <p:cNvSpPr txBox="1"/>
          <p:nvPr/>
        </p:nvSpPr>
        <p:spPr>
          <a:xfrm>
            <a:off x="5292080" y="3789040"/>
            <a:ext cx="1998063" cy="338554"/>
          </a:xfrm>
          <a:prstGeom prst="rect">
            <a:avLst/>
          </a:prstGeom>
          <a:noFill/>
        </p:spPr>
        <p:txBody>
          <a:bodyPr wrap="none" rtlCol="0">
            <a:spAutoFit/>
          </a:bodyPr>
          <a:lstStyle/>
          <a:p>
            <a:r>
              <a:rPr lang="en-US" sz="1600" b="1" dirty="0" smtClean="0"/>
              <a:t>Decision Variables</a:t>
            </a:r>
            <a:endParaRPr lang="en-US" sz="1600" b="1" dirty="0"/>
          </a:p>
        </p:txBody>
      </p:sp>
      <p:pic>
        <p:nvPicPr>
          <p:cNvPr id="9" name="Picture 8"/>
          <p:cNvPicPr>
            <a:picLocks noChangeAspect="1"/>
          </p:cNvPicPr>
          <p:nvPr/>
        </p:nvPicPr>
        <p:blipFill>
          <a:blip r:embed="rId3"/>
          <a:stretch>
            <a:fillRect/>
          </a:stretch>
        </p:blipFill>
        <p:spPr>
          <a:xfrm>
            <a:off x="755576" y="2132856"/>
            <a:ext cx="2032000" cy="1155700"/>
          </a:xfrm>
          <a:prstGeom prst="rect">
            <a:avLst/>
          </a:prstGeom>
        </p:spPr>
      </p:pic>
      <p:pic>
        <p:nvPicPr>
          <p:cNvPr id="10" name="Picture 9"/>
          <p:cNvPicPr>
            <a:picLocks noChangeAspect="1"/>
          </p:cNvPicPr>
          <p:nvPr/>
        </p:nvPicPr>
        <p:blipFill>
          <a:blip r:embed="rId4"/>
          <a:stretch>
            <a:fillRect/>
          </a:stretch>
        </p:blipFill>
        <p:spPr>
          <a:xfrm>
            <a:off x="827584" y="4145880"/>
            <a:ext cx="1384300" cy="1803400"/>
          </a:xfrm>
          <a:prstGeom prst="rect">
            <a:avLst/>
          </a:prstGeom>
        </p:spPr>
      </p:pic>
      <p:sp>
        <p:nvSpPr>
          <p:cNvPr id="12" name="TextBox 11"/>
          <p:cNvSpPr txBox="1"/>
          <p:nvPr/>
        </p:nvSpPr>
        <p:spPr>
          <a:xfrm>
            <a:off x="629721" y="3807326"/>
            <a:ext cx="1324702" cy="338554"/>
          </a:xfrm>
          <a:prstGeom prst="rect">
            <a:avLst/>
          </a:prstGeom>
          <a:noFill/>
        </p:spPr>
        <p:txBody>
          <a:bodyPr wrap="none" rtlCol="0">
            <a:spAutoFit/>
          </a:bodyPr>
          <a:lstStyle/>
          <a:p>
            <a:r>
              <a:rPr lang="en-US" sz="1600" b="1" dirty="0" smtClean="0"/>
              <a:t>Constraints</a:t>
            </a:r>
            <a:endParaRPr lang="en-US" sz="1600" b="1" dirty="0"/>
          </a:p>
        </p:txBody>
      </p:sp>
      <p:sp>
        <p:nvSpPr>
          <p:cNvPr id="13" name="TextBox 12"/>
          <p:cNvSpPr txBox="1"/>
          <p:nvPr/>
        </p:nvSpPr>
        <p:spPr>
          <a:xfrm>
            <a:off x="611560" y="1844824"/>
            <a:ext cx="1381909" cy="338554"/>
          </a:xfrm>
          <a:prstGeom prst="rect">
            <a:avLst/>
          </a:prstGeom>
          <a:noFill/>
        </p:spPr>
        <p:txBody>
          <a:bodyPr wrap="none" rtlCol="0">
            <a:spAutoFit/>
          </a:bodyPr>
          <a:lstStyle/>
          <a:p>
            <a:r>
              <a:rPr lang="en-US" sz="1600" b="1" dirty="0" smtClean="0"/>
              <a:t>Bi-Objective</a:t>
            </a:r>
            <a:endParaRPr lang="en-US" sz="1600" b="1" dirty="0"/>
          </a:p>
        </p:txBody>
      </p:sp>
      <p:pic>
        <p:nvPicPr>
          <p:cNvPr id="4" name="Picture 3"/>
          <p:cNvPicPr>
            <a:picLocks noChangeAspect="1"/>
          </p:cNvPicPr>
          <p:nvPr/>
        </p:nvPicPr>
        <p:blipFill>
          <a:blip r:embed="rId5"/>
          <a:stretch>
            <a:fillRect/>
          </a:stretch>
        </p:blipFill>
        <p:spPr>
          <a:xfrm>
            <a:off x="2233878" y="2780928"/>
            <a:ext cx="1612900" cy="533400"/>
          </a:xfrm>
          <a:prstGeom prst="rect">
            <a:avLst/>
          </a:prstGeom>
        </p:spPr>
      </p:pic>
      <p:sp>
        <p:nvSpPr>
          <p:cNvPr id="5" name="TextBox 4"/>
          <p:cNvSpPr txBox="1"/>
          <p:nvPr/>
        </p:nvSpPr>
        <p:spPr>
          <a:xfrm>
            <a:off x="1844358" y="2951366"/>
            <a:ext cx="310095" cy="261610"/>
          </a:xfrm>
          <a:prstGeom prst="rect">
            <a:avLst/>
          </a:prstGeom>
          <a:noFill/>
        </p:spPr>
        <p:txBody>
          <a:bodyPr wrap="none" rtlCol="0">
            <a:spAutoFit/>
          </a:bodyPr>
          <a:lstStyle/>
          <a:p>
            <a:r>
              <a:rPr lang="en-US" sz="1100" dirty="0" smtClean="0"/>
              <a:t>or</a:t>
            </a:r>
            <a:endParaRPr lang="en-US" sz="1100" dirty="0"/>
          </a:p>
        </p:txBody>
      </p:sp>
    </p:spTree>
    <p:extLst>
      <p:ext uri="{BB962C8B-B14F-4D97-AF65-F5344CB8AC3E}">
        <p14:creationId xmlns:p14="http://schemas.microsoft.com/office/powerpoint/2010/main" val="17354809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2"/>
          <p:cNvSpPr txBox="1">
            <a:spLocks noChangeArrowheads="1"/>
          </p:cNvSpPr>
          <p:nvPr/>
        </p:nvSpPr>
        <p:spPr bwMode="auto">
          <a:xfrm>
            <a:off x="578294" y="1484784"/>
            <a:ext cx="8084650" cy="974626"/>
          </a:xfrm>
          <a:prstGeom prst="rect">
            <a:avLst/>
          </a:prstGeom>
          <a:noFill/>
          <a:ln w="9525">
            <a:noFill/>
            <a:miter lim="800000"/>
            <a:headEnd/>
            <a:tailEnd/>
          </a:ln>
          <a:effectLst/>
        </p:spPr>
        <p:txBody>
          <a:bodyPr wrap="square">
            <a:spAutoFit/>
          </a:bodyPr>
          <a:lstStyle/>
          <a:p>
            <a:pPr>
              <a:lnSpc>
                <a:spcPct val="120000"/>
              </a:lnSpc>
              <a:spcBef>
                <a:spcPct val="50000"/>
              </a:spcBef>
            </a:pPr>
            <a:r>
              <a:rPr lang="x-none" sz="2000" b="1" dirty="0" smtClean="0">
                <a:solidFill>
                  <a:srgbClr val="000090"/>
                </a:solidFill>
              </a:rPr>
              <a:t>Resource </a:t>
            </a:r>
            <a:r>
              <a:rPr lang="x-none" sz="2000" b="1" dirty="0">
                <a:solidFill>
                  <a:srgbClr val="000090"/>
                </a:solidFill>
              </a:rPr>
              <a:t>Placement and Assignment</a:t>
            </a:r>
            <a:endParaRPr lang="pt-BR" sz="2000" b="1" dirty="0">
              <a:solidFill>
                <a:srgbClr val="000090"/>
              </a:solidFill>
            </a:endParaRPr>
          </a:p>
          <a:p>
            <a:pPr>
              <a:lnSpc>
                <a:spcPct val="120000"/>
              </a:lnSpc>
              <a:spcBef>
                <a:spcPct val="50000"/>
              </a:spcBef>
            </a:pPr>
            <a:endParaRPr lang="pt-BR" sz="2000" b="1" dirty="0">
              <a:solidFill>
                <a:schemeClr val="accent2"/>
              </a:solidFill>
            </a:endParaRPr>
          </a:p>
        </p:txBody>
      </p:sp>
      <p:sp>
        <p:nvSpPr>
          <p:cNvPr id="5" name="Text Box 62"/>
          <p:cNvSpPr txBox="1">
            <a:spLocks noChangeArrowheads="1"/>
          </p:cNvSpPr>
          <p:nvPr/>
        </p:nvSpPr>
        <p:spPr bwMode="auto">
          <a:xfrm>
            <a:off x="631314" y="2216091"/>
            <a:ext cx="7541086" cy="2709203"/>
          </a:xfrm>
          <a:prstGeom prst="rect">
            <a:avLst/>
          </a:prstGeom>
          <a:noFill/>
          <a:ln w="9525">
            <a:noFill/>
            <a:miter lim="800000"/>
            <a:headEnd/>
            <a:tailEnd/>
          </a:ln>
          <a:effectLst/>
        </p:spPr>
        <p:txBody>
          <a:bodyPr wrap="square">
            <a:spAutoFit/>
          </a:bodyPr>
          <a:lstStyle/>
          <a:p>
            <a:pPr algn="just">
              <a:lnSpc>
                <a:spcPct val="80000"/>
              </a:lnSpc>
              <a:spcBef>
                <a:spcPct val="50000"/>
              </a:spcBef>
            </a:pPr>
            <a:r>
              <a:rPr lang="pt-BR" sz="2000" dirty="0" err="1" smtClean="0">
                <a:solidFill>
                  <a:schemeClr val="accent2"/>
                </a:solidFill>
              </a:rPr>
              <a:t>State</a:t>
            </a:r>
            <a:r>
              <a:rPr lang="pt-BR" sz="2000" dirty="0" smtClean="0">
                <a:solidFill>
                  <a:schemeClr val="accent2"/>
                </a:solidFill>
              </a:rPr>
              <a:t> </a:t>
            </a:r>
            <a:r>
              <a:rPr lang="pt-BR" sz="2000" dirty="0" err="1" smtClean="0">
                <a:solidFill>
                  <a:schemeClr val="accent2"/>
                </a:solidFill>
              </a:rPr>
              <a:t>of</a:t>
            </a:r>
            <a:r>
              <a:rPr lang="pt-BR" sz="2000" dirty="0" smtClean="0">
                <a:solidFill>
                  <a:schemeClr val="accent2"/>
                </a:solidFill>
              </a:rPr>
              <a:t> </a:t>
            </a:r>
            <a:r>
              <a:rPr lang="pt-BR" sz="2000" dirty="0" err="1" smtClean="0">
                <a:solidFill>
                  <a:schemeClr val="accent2"/>
                </a:solidFill>
              </a:rPr>
              <a:t>the</a:t>
            </a:r>
            <a:r>
              <a:rPr lang="pt-BR" sz="2000" dirty="0" smtClean="0">
                <a:solidFill>
                  <a:schemeClr val="accent2"/>
                </a:solidFill>
              </a:rPr>
              <a:t> </a:t>
            </a:r>
            <a:r>
              <a:rPr lang="pt-BR" sz="2000" dirty="0" err="1" smtClean="0">
                <a:solidFill>
                  <a:schemeClr val="accent2"/>
                </a:solidFill>
              </a:rPr>
              <a:t>Art</a:t>
            </a:r>
            <a:endParaRPr lang="pt-BR" sz="2000" dirty="0">
              <a:solidFill>
                <a:schemeClr val="accent2"/>
              </a:solidFill>
            </a:endParaRPr>
          </a:p>
          <a:p>
            <a:pPr algn="just">
              <a:lnSpc>
                <a:spcPct val="80000"/>
              </a:lnSpc>
              <a:spcBef>
                <a:spcPct val="50000"/>
              </a:spcBef>
            </a:pPr>
            <a:endParaRPr lang="pt-BR" sz="2000" dirty="0" smtClean="0">
              <a:solidFill>
                <a:schemeClr val="accent2"/>
              </a:solidFill>
            </a:endParaRPr>
          </a:p>
          <a:p>
            <a:pPr algn="ctr">
              <a:lnSpc>
                <a:spcPct val="80000"/>
              </a:lnSpc>
              <a:spcBef>
                <a:spcPct val="50000"/>
              </a:spcBef>
            </a:pPr>
            <a:r>
              <a:rPr lang="x-none" sz="8800" dirty="0" smtClean="0">
                <a:solidFill>
                  <a:srgbClr val="FF0000"/>
                </a:solidFill>
              </a:rPr>
              <a:t>?</a:t>
            </a:r>
            <a:endParaRPr lang="pt-BR" sz="8800" dirty="0" smtClean="0">
              <a:solidFill>
                <a:srgbClr val="FF0000"/>
              </a:solidFill>
            </a:endParaRPr>
          </a:p>
          <a:p>
            <a:pPr algn="ctr">
              <a:lnSpc>
                <a:spcPct val="80000"/>
              </a:lnSpc>
              <a:spcBef>
                <a:spcPct val="50000"/>
              </a:spcBef>
            </a:pPr>
            <a:r>
              <a:rPr lang="pt-BR" sz="1050" dirty="0" smtClean="0">
                <a:solidFill>
                  <a:srgbClr val="FF0000"/>
                </a:solidFill>
              </a:rPr>
              <a:t>(Acho interessante para o trabalho final escrito .... Não agora! ... Mas já deixo assinalado aqui.)</a:t>
            </a:r>
            <a:endParaRPr lang="x-none" sz="1050" dirty="0" smtClean="0">
              <a:solidFill>
                <a:srgbClr val="FF0000"/>
              </a:solidFill>
            </a:endParaRPr>
          </a:p>
        </p:txBody>
      </p:sp>
      <p:sp>
        <p:nvSpPr>
          <p:cNvPr id="6" name="Text Box 59"/>
          <p:cNvSpPr txBox="1">
            <a:spLocks noChangeArrowheads="1"/>
          </p:cNvSpPr>
          <p:nvPr/>
        </p:nvSpPr>
        <p:spPr bwMode="auto">
          <a:xfrm>
            <a:off x="485687" y="764704"/>
            <a:ext cx="7560839" cy="523220"/>
          </a:xfrm>
          <a:prstGeom prst="rect">
            <a:avLst/>
          </a:prstGeom>
          <a:noFill/>
          <a:ln w="9525">
            <a:noFill/>
            <a:miter lim="800000"/>
            <a:headEnd/>
            <a:tailEnd/>
          </a:ln>
          <a:effectLst/>
        </p:spPr>
        <p:txBody>
          <a:bodyPr wrap="square">
            <a:spAutoFit/>
          </a:bodyPr>
          <a:lstStyle/>
          <a:p>
            <a:pPr>
              <a:spcBef>
                <a:spcPct val="50000"/>
              </a:spcBef>
            </a:pPr>
            <a:r>
              <a:rPr lang="pt-BR" sz="2800" b="1" dirty="0" smtClean="0">
                <a:solidFill>
                  <a:srgbClr val="009900"/>
                </a:solidFill>
              </a:rPr>
              <a:t>WHAT: </a:t>
            </a:r>
            <a:r>
              <a:rPr lang="pt-BR" sz="2800" b="1" dirty="0" err="1" smtClean="0">
                <a:solidFill>
                  <a:srgbClr val="009900"/>
                </a:solidFill>
              </a:rPr>
              <a:t>problem</a:t>
            </a:r>
            <a:endParaRPr lang="en-US" sz="2800" dirty="0">
              <a:solidFill>
                <a:srgbClr val="009900"/>
              </a:solidFill>
            </a:endParaRPr>
          </a:p>
        </p:txBody>
      </p:sp>
      <p:sp>
        <p:nvSpPr>
          <p:cNvPr id="2" name="TextBox 1"/>
          <p:cNvSpPr txBox="1"/>
          <p:nvPr/>
        </p:nvSpPr>
        <p:spPr>
          <a:xfrm>
            <a:off x="1549813" y="5124338"/>
            <a:ext cx="3238211" cy="369332"/>
          </a:xfrm>
          <a:prstGeom prst="rect">
            <a:avLst/>
          </a:prstGeom>
          <a:noFill/>
        </p:spPr>
        <p:txBody>
          <a:bodyPr wrap="none" rtlCol="0">
            <a:spAutoFit/>
          </a:bodyPr>
          <a:lstStyle/>
          <a:p>
            <a:r>
              <a:rPr lang="en-US" dirty="0" err="1" smtClean="0"/>
              <a:t>Autorouter</a:t>
            </a:r>
            <a:r>
              <a:rPr lang="en-US" dirty="0" smtClean="0"/>
              <a:t>: </a:t>
            </a:r>
            <a:r>
              <a:rPr lang="en-US" dirty="0" err="1" smtClean="0"/>
              <a:t>smartplant</a:t>
            </a:r>
            <a:r>
              <a:rPr lang="en-US" dirty="0" smtClean="0"/>
              <a:t> lay-out</a:t>
            </a:r>
            <a:endParaRPr lang="en-US" dirty="0"/>
          </a:p>
        </p:txBody>
      </p:sp>
    </p:spTree>
    <p:extLst>
      <p:ext uri="{BB962C8B-B14F-4D97-AF65-F5344CB8AC3E}">
        <p14:creationId xmlns:p14="http://schemas.microsoft.com/office/powerpoint/2010/main" val="3579835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presentacao Sofhar">
  <a:themeElements>
    <a:clrScheme name="template apresentacao Sofha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mplate apresentacao Sofhar">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apresentacao Sofha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apresentacao Sofha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apresentacao Sofha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apresentacao Sofha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apresentacao Sofha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apresentacao Sofha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apresentacao Sofha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apresentacao Sofha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apresentacao Sofha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apresentacao Sofha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apresentacao Sofha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apresentacao Sofha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apresentacao Sofhar</Template>
  <TotalTime>45779</TotalTime>
  <Words>1453</Words>
  <Application>Microsoft Macintosh PowerPoint</Application>
  <PresentationFormat>On-screen Show (4:3)</PresentationFormat>
  <Paragraphs>377</Paragraphs>
  <Slides>30</Slides>
  <Notes>29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template apresentacao Sofhar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Sofhar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Sofhar</dc:creator>
  <cp:lastModifiedBy>Daniel Cinalli</cp:lastModifiedBy>
  <cp:revision>695</cp:revision>
  <cp:lastPrinted>2013-11-19T15:09:34Z</cp:lastPrinted>
  <dcterms:created xsi:type="dcterms:W3CDTF">2005-07-12T13:08:29Z</dcterms:created>
  <dcterms:modified xsi:type="dcterms:W3CDTF">2014-09-28T16:00:39Z</dcterms:modified>
</cp:coreProperties>
</file>